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3"/>
  </p:notesMasterIdLst>
  <p:handoutMasterIdLst>
    <p:handoutMasterId r:id="rId34"/>
  </p:handoutMasterIdLst>
  <p:sldIdLst>
    <p:sldId id="546" r:id="rId2"/>
    <p:sldId id="538" r:id="rId3"/>
    <p:sldId id="545" r:id="rId4"/>
    <p:sldId id="266" r:id="rId5"/>
    <p:sldId id="534" r:id="rId6"/>
    <p:sldId id="539" r:id="rId7"/>
    <p:sldId id="521" r:id="rId8"/>
    <p:sldId id="531" r:id="rId9"/>
    <p:sldId id="532" r:id="rId10"/>
    <p:sldId id="392" r:id="rId11"/>
    <p:sldId id="393" r:id="rId12"/>
    <p:sldId id="541" r:id="rId13"/>
    <p:sldId id="542" r:id="rId14"/>
    <p:sldId id="540" r:id="rId15"/>
    <p:sldId id="507" r:id="rId16"/>
    <p:sldId id="524" r:id="rId17"/>
    <p:sldId id="509" r:id="rId18"/>
    <p:sldId id="508" r:id="rId19"/>
    <p:sldId id="510" r:id="rId20"/>
    <p:sldId id="525" r:id="rId21"/>
    <p:sldId id="527" r:id="rId22"/>
    <p:sldId id="511" r:id="rId23"/>
    <p:sldId id="407" r:id="rId24"/>
    <p:sldId id="341" r:id="rId25"/>
    <p:sldId id="360" r:id="rId26"/>
    <p:sldId id="536" r:id="rId27"/>
    <p:sldId id="543" r:id="rId28"/>
    <p:sldId id="423" r:id="rId29"/>
    <p:sldId id="519" r:id="rId30"/>
    <p:sldId id="450" r:id="rId31"/>
    <p:sldId id="544" r:id="rId32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8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88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9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6D743-483D-48EB-B231-F4364C2107FB}" type="doc">
      <dgm:prSet loTypeId="urn:microsoft.com/office/officeart/2005/8/layout/process3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7B1EB19-05BC-4CE8-9F88-780C2A7AD16C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Уведомление спортсмена</a:t>
          </a:r>
        </a:p>
      </dgm:t>
    </dgm:pt>
    <dgm:pt modelId="{38777F51-E228-4E5F-9016-64C5EF28B981}" type="parTrans" cxnId="{F910504B-FEF9-432B-91E4-C44AD9CB3F19}">
      <dgm:prSet/>
      <dgm:spPr/>
      <dgm:t>
        <a:bodyPr/>
        <a:lstStyle/>
        <a:p>
          <a:endParaRPr lang="ru-RU"/>
        </a:p>
      </dgm:t>
    </dgm:pt>
    <dgm:pt modelId="{B13080BE-BE3B-4B05-B21B-F35EF857221D}" type="sibTrans" cxnId="{F910504B-FEF9-432B-91E4-C44AD9CB3F19}">
      <dgm:prSet/>
      <dgm:spPr/>
      <dgm:t>
        <a:bodyPr/>
        <a:lstStyle/>
        <a:p>
          <a:endParaRPr lang="ru-RU"/>
        </a:p>
      </dgm:t>
    </dgm:pt>
    <dgm:pt modelId="{112D2552-51E7-47B5-8971-3AA5ADD7CCB6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проверка документа</a:t>
          </a:r>
        </a:p>
      </dgm:t>
    </dgm:pt>
    <dgm:pt modelId="{96D0084D-0304-4A3B-96CD-5EDF67A875F3}" type="parTrans" cxnId="{0DA632AF-3D0E-4078-A08C-0665028F65B9}">
      <dgm:prSet/>
      <dgm:spPr/>
      <dgm:t>
        <a:bodyPr/>
        <a:lstStyle/>
        <a:p>
          <a:endParaRPr lang="ru-RU"/>
        </a:p>
      </dgm:t>
    </dgm:pt>
    <dgm:pt modelId="{A73E5E6E-91E3-4C03-AC7D-38B6BAD07579}" type="sibTrans" cxnId="{0DA632AF-3D0E-4078-A08C-0665028F65B9}">
      <dgm:prSet/>
      <dgm:spPr/>
      <dgm:t>
        <a:bodyPr/>
        <a:lstStyle/>
        <a:p>
          <a:endParaRPr lang="ru-RU"/>
        </a:p>
      </dgm:t>
    </dgm:pt>
    <dgm:pt modelId="{60746EDF-0C1E-4015-8D03-A2B8856F7C5B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Пункт допинг контроля</a:t>
          </a:r>
        </a:p>
      </dgm:t>
    </dgm:pt>
    <dgm:pt modelId="{52963781-869F-44B4-A77E-E58393C39430}" type="parTrans" cxnId="{F604F11F-78C8-4392-8D96-3CB3AECC024A}">
      <dgm:prSet/>
      <dgm:spPr/>
      <dgm:t>
        <a:bodyPr/>
        <a:lstStyle/>
        <a:p>
          <a:endParaRPr lang="ru-RU"/>
        </a:p>
      </dgm:t>
    </dgm:pt>
    <dgm:pt modelId="{6FA02EF6-6661-4DF7-9776-FEC4043FFB39}" type="sibTrans" cxnId="{F604F11F-78C8-4392-8D96-3CB3AECC024A}">
      <dgm:prSet/>
      <dgm:spPr/>
      <dgm:t>
        <a:bodyPr/>
        <a:lstStyle/>
        <a:p>
          <a:endParaRPr lang="ru-RU"/>
        </a:p>
      </dgm:t>
    </dgm:pt>
    <dgm:pt modelId="{6EBBCC47-2084-4667-9ABE-A225A67B793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 поведения</a:t>
          </a:r>
        </a:p>
      </dgm:t>
    </dgm:pt>
    <dgm:pt modelId="{984C1738-0C36-4684-9A5B-E67803167840}" type="parTrans" cxnId="{04A6EA7F-E334-45A4-AB0B-29105A6D08C8}">
      <dgm:prSet/>
      <dgm:spPr/>
      <dgm:t>
        <a:bodyPr/>
        <a:lstStyle/>
        <a:p>
          <a:endParaRPr lang="ru-RU"/>
        </a:p>
      </dgm:t>
    </dgm:pt>
    <dgm:pt modelId="{3D9B13B1-F63A-46DD-9A53-2D6DF69CCAC8}" type="sibTrans" cxnId="{04A6EA7F-E334-45A4-AB0B-29105A6D08C8}">
      <dgm:prSet/>
      <dgm:spPr/>
      <dgm:t>
        <a:bodyPr/>
        <a:lstStyle/>
        <a:p>
          <a:endParaRPr lang="ru-RU"/>
        </a:p>
      </dgm:t>
    </dgm:pt>
    <dgm:pt modelId="{E893A14B-B5C3-44DC-B753-B6C08C5AF6FD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Процедура отбора пробы</a:t>
          </a:r>
        </a:p>
      </dgm:t>
    </dgm:pt>
    <dgm:pt modelId="{582A06FA-25D5-44DD-A740-4ADB9E72B05C}" type="parTrans" cxnId="{0F4AAA56-1BB9-411B-AC7A-EA13D4209AF8}">
      <dgm:prSet/>
      <dgm:spPr/>
      <dgm:t>
        <a:bodyPr/>
        <a:lstStyle/>
        <a:p>
          <a:endParaRPr lang="ru-RU"/>
        </a:p>
      </dgm:t>
    </dgm:pt>
    <dgm:pt modelId="{775D5551-0215-4E18-8FC5-6B206C847262}" type="sibTrans" cxnId="{0F4AAA56-1BB9-411B-AC7A-EA13D4209AF8}">
      <dgm:prSet/>
      <dgm:spPr/>
      <dgm:t>
        <a:bodyPr/>
        <a:lstStyle/>
        <a:p>
          <a:endParaRPr lang="ru-RU"/>
        </a:p>
      </dgm:t>
    </dgm:pt>
    <dgm:pt modelId="{A10BD999-7947-4BEF-8E08-86407D156B6F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пробы: стандартная, промежуточная, дополнительная</a:t>
          </a:r>
        </a:p>
      </dgm:t>
    </dgm:pt>
    <dgm:pt modelId="{46F8A187-1750-45B3-BDFA-DC06641AB56F}" type="parTrans" cxnId="{AACF7F16-8375-4C90-87F6-01678708F4C1}">
      <dgm:prSet/>
      <dgm:spPr/>
      <dgm:t>
        <a:bodyPr/>
        <a:lstStyle/>
        <a:p>
          <a:endParaRPr lang="ru-RU"/>
        </a:p>
      </dgm:t>
    </dgm:pt>
    <dgm:pt modelId="{AF2198CF-6164-4D1B-B186-1B65E9D4EF85}" type="sibTrans" cxnId="{AACF7F16-8375-4C90-87F6-01678708F4C1}">
      <dgm:prSet/>
      <dgm:spPr/>
      <dgm:t>
        <a:bodyPr/>
        <a:lstStyle/>
        <a:p>
          <a:endParaRPr lang="ru-RU"/>
        </a:p>
      </dgm:t>
    </dgm:pt>
    <dgm:pt modelId="{B9667DEC-F546-426B-A537-CB0E41433B0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нахождение до окончания процедуры</a:t>
          </a:r>
        </a:p>
      </dgm:t>
    </dgm:pt>
    <dgm:pt modelId="{38B8DD30-C411-4C59-8873-5199B32C7240}" type="parTrans" cxnId="{5DFD0B8A-0126-48B0-943C-7CB987C2F7C1}">
      <dgm:prSet/>
      <dgm:spPr/>
      <dgm:t>
        <a:bodyPr/>
        <a:lstStyle/>
        <a:p>
          <a:endParaRPr lang="ru-RU"/>
        </a:p>
      </dgm:t>
    </dgm:pt>
    <dgm:pt modelId="{924F8083-C2CE-42D4-A816-AA42313C79B1}" type="sibTrans" cxnId="{5DFD0B8A-0126-48B0-943C-7CB987C2F7C1}">
      <dgm:prSet/>
      <dgm:spPr/>
      <dgm:t>
        <a:bodyPr/>
        <a:lstStyle/>
        <a:p>
          <a:endParaRPr lang="ru-RU"/>
        </a:p>
      </dgm:t>
    </dgm:pt>
    <dgm:pt modelId="{6BF6B209-2E05-4EC9-B2DD-2A6E1E3508E2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кровь</a:t>
          </a:r>
        </a:p>
      </dgm:t>
    </dgm:pt>
    <dgm:pt modelId="{076296F8-AB6A-432E-995C-161C8A28C172}" type="parTrans" cxnId="{A13DF1D7-70EC-41ED-8F6C-1EBF7290263A}">
      <dgm:prSet/>
      <dgm:spPr/>
      <dgm:t>
        <a:bodyPr/>
        <a:lstStyle/>
        <a:p>
          <a:endParaRPr lang="ru-RU"/>
        </a:p>
      </dgm:t>
    </dgm:pt>
    <dgm:pt modelId="{DC6056DB-108F-457B-84B9-84C26C7ACB1F}" type="sibTrans" cxnId="{A13DF1D7-70EC-41ED-8F6C-1EBF7290263A}">
      <dgm:prSet/>
      <dgm:spPr/>
      <dgm:t>
        <a:bodyPr/>
        <a:lstStyle/>
        <a:p>
          <a:endParaRPr lang="ru-RU"/>
        </a:p>
      </dgm:t>
    </dgm:pt>
    <dgm:pt modelId="{71439279-2F81-4850-90A3-20B2B73ADD7A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модификации</a:t>
          </a:r>
        </a:p>
      </dgm:t>
    </dgm:pt>
    <dgm:pt modelId="{ED1D5749-5CE5-4CE0-98AC-9EA7EDD30215}" type="parTrans" cxnId="{2302B5C0-1C09-4966-9246-A834A7DAEE1A}">
      <dgm:prSet/>
      <dgm:spPr/>
      <dgm:t>
        <a:bodyPr/>
        <a:lstStyle/>
        <a:p>
          <a:endParaRPr lang="ru-RU"/>
        </a:p>
      </dgm:t>
    </dgm:pt>
    <dgm:pt modelId="{00EBF948-F2B1-43C9-82F7-23369DA5026F}" type="sibTrans" cxnId="{2302B5C0-1C09-4966-9246-A834A7DAEE1A}">
      <dgm:prSet/>
      <dgm:spPr/>
      <dgm:t>
        <a:bodyPr/>
        <a:lstStyle/>
        <a:p>
          <a:endParaRPr lang="ru-RU"/>
        </a:p>
      </dgm:t>
    </dgm:pt>
    <dgm:pt modelId="{01411F42-AEA6-49A3-AD23-463DB06A7A43}">
      <dgm:prSet phldrT="[Текст]" custT="1"/>
      <dgm:spPr/>
      <dgm:t>
        <a:bodyPr/>
        <a:lstStyle/>
        <a:p>
          <a:pPr marL="57150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>
            <a:latin typeface="Constantia" pitchFamily="18" charset="0"/>
          </a:endParaRPr>
        </a:p>
      </dgm:t>
    </dgm:pt>
    <dgm:pt modelId="{8F4B9CCA-9350-4EA3-93B4-F279D2DBC15A}" type="parTrans" cxnId="{B03383A4-FBD6-4FC9-B18A-E01A6992E7E0}">
      <dgm:prSet/>
      <dgm:spPr/>
      <dgm:t>
        <a:bodyPr/>
        <a:lstStyle/>
        <a:p>
          <a:endParaRPr lang="ru-RU"/>
        </a:p>
      </dgm:t>
    </dgm:pt>
    <dgm:pt modelId="{28FE5476-D141-46A3-938B-547C563A15AF}" type="sibTrans" cxnId="{B03383A4-FBD6-4FC9-B18A-E01A6992E7E0}">
      <dgm:prSet/>
      <dgm:spPr/>
      <dgm:t>
        <a:bodyPr/>
        <a:lstStyle/>
        <a:p>
          <a:endParaRPr lang="ru-RU"/>
        </a:p>
      </dgm:t>
    </dgm:pt>
    <dgm:pt modelId="{3E751E65-9ED5-4B5C-A9AF-99447EDE499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минимум 90 мл мочи – время не ограничено</a:t>
          </a:r>
        </a:p>
      </dgm:t>
    </dgm:pt>
    <dgm:pt modelId="{55CFFCD0-189A-40C6-A147-A21362545C93}" type="parTrans" cxnId="{D5629FC2-035C-48D3-8EEC-31FEF0930B64}">
      <dgm:prSet/>
      <dgm:spPr/>
      <dgm:t>
        <a:bodyPr/>
        <a:lstStyle/>
        <a:p>
          <a:endParaRPr lang="ru-RU"/>
        </a:p>
      </dgm:t>
    </dgm:pt>
    <dgm:pt modelId="{89A91602-A30E-46EE-9593-2418EEF5D380}" type="sibTrans" cxnId="{D5629FC2-035C-48D3-8EEC-31FEF0930B64}">
      <dgm:prSet/>
      <dgm:spPr/>
      <dgm:t>
        <a:bodyPr/>
        <a:lstStyle/>
        <a:p>
          <a:endParaRPr lang="ru-RU"/>
        </a:p>
      </dgm:t>
    </dgm:pt>
    <dgm:pt modelId="{9A01E656-753C-456F-BA1F-CB59918F916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сообщить о ранее используемых медикаментах</a:t>
          </a:r>
        </a:p>
      </dgm:t>
    </dgm:pt>
    <dgm:pt modelId="{36FEB9F0-1FEA-4396-AC6C-19D71397ADF9}" type="parTrans" cxnId="{F7EBE875-ED83-4910-AEB0-297941921402}">
      <dgm:prSet/>
      <dgm:spPr/>
      <dgm:t>
        <a:bodyPr/>
        <a:lstStyle/>
        <a:p>
          <a:endParaRPr lang="ru-RU"/>
        </a:p>
      </dgm:t>
    </dgm:pt>
    <dgm:pt modelId="{B4CF1C66-E590-4381-B64F-E8B14D21BC05}" type="sibTrans" cxnId="{F7EBE875-ED83-4910-AEB0-297941921402}">
      <dgm:prSet/>
      <dgm:spPr/>
      <dgm:t>
        <a:bodyPr/>
        <a:lstStyle/>
        <a:p>
          <a:endParaRPr lang="ru-RU"/>
        </a:p>
      </dgm:t>
    </dgm:pt>
    <dgm:pt modelId="{34FD7189-AB9F-41B6-8F00-724A113A44C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предъявлять разрешение на ТИ, при его наличии, во время процедуры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допинг-контроля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0AF03-3EF6-4F10-A827-65BA7497BC69}" type="parTrans" cxnId="{091AF4A6-A81C-4C96-A3F3-39B6A8995394}">
      <dgm:prSet/>
      <dgm:spPr/>
      <dgm:t>
        <a:bodyPr/>
        <a:lstStyle/>
        <a:p>
          <a:endParaRPr lang="ru-RU"/>
        </a:p>
      </dgm:t>
    </dgm:pt>
    <dgm:pt modelId="{7B73927F-2808-4CBB-B83B-17BD68ADD92A}" type="sibTrans" cxnId="{091AF4A6-A81C-4C96-A3F3-39B6A8995394}">
      <dgm:prSet/>
      <dgm:spPr/>
      <dgm:t>
        <a:bodyPr/>
        <a:lstStyle/>
        <a:p>
          <a:endParaRPr lang="ru-RU"/>
        </a:p>
      </dgm:t>
    </dgm:pt>
    <dgm:pt modelId="{4F76FAB5-5706-4E94-8D4F-CB472E756E0E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обязанности, </a:t>
          </a:r>
        </a:p>
      </dgm:t>
    </dgm:pt>
    <dgm:pt modelId="{D208582C-7472-48DB-AC9B-67E78D8C3105}" type="parTrans" cxnId="{6E36EEA3-0A72-43EE-B92D-9F3592BA8BF0}">
      <dgm:prSet/>
      <dgm:spPr/>
      <dgm:t>
        <a:bodyPr/>
        <a:lstStyle/>
        <a:p>
          <a:endParaRPr lang="ru-RU"/>
        </a:p>
      </dgm:t>
    </dgm:pt>
    <dgm:pt modelId="{24EC8C93-C791-48B8-9843-2D6767F7D18A}" type="sibTrans" cxnId="{6E36EEA3-0A72-43EE-B92D-9F3592BA8BF0}">
      <dgm:prSet/>
      <dgm:spPr/>
      <dgm:t>
        <a:bodyPr/>
        <a:lstStyle/>
        <a:p>
          <a:endParaRPr lang="ru-RU"/>
        </a:p>
      </dgm:t>
    </dgm:pt>
    <dgm:pt modelId="{6887105F-C3FD-48E9-BC79-0757F2787DBF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ответ </a:t>
          </a:r>
          <a:r>
            <a:rPr lang="ru-RU" sz="1600" b="0">
              <a:latin typeface="Times New Roman" panose="02020603050405020304" pitchFamily="18" charset="0"/>
              <a:cs typeface="Times New Roman" panose="02020603050405020304" pitchFamily="18" charset="0"/>
            </a:rPr>
            <a:t>на вопросы спортсмена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2F4A4-620A-4F24-84A4-DB4B38527F92}" type="parTrans" cxnId="{ACB6BBC2-08E3-4B19-97D4-3C5A2E3C4318}">
      <dgm:prSet/>
      <dgm:spPr/>
      <dgm:t>
        <a:bodyPr/>
        <a:lstStyle/>
        <a:p>
          <a:endParaRPr lang="ru-RU"/>
        </a:p>
      </dgm:t>
    </dgm:pt>
    <dgm:pt modelId="{82EECD5C-F973-445D-8968-BEA9505F953D}" type="sibTrans" cxnId="{ACB6BBC2-08E3-4B19-97D4-3C5A2E3C4318}">
      <dgm:prSet/>
      <dgm:spPr/>
      <dgm:t>
        <a:bodyPr/>
        <a:lstStyle/>
        <a:p>
          <a:endParaRPr lang="ru-RU"/>
        </a:p>
      </dgm:t>
    </dgm:pt>
    <dgm:pt modelId="{4509A297-4B76-4875-8F27-42628D57D950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подпись в уведомлении</a:t>
          </a:r>
        </a:p>
      </dgm:t>
    </dgm:pt>
    <dgm:pt modelId="{03B515AE-94B3-4DE9-B0B2-C1AA3EAE7B90}" type="parTrans" cxnId="{9676BA45-2158-4310-9A22-F45512ADC684}">
      <dgm:prSet/>
      <dgm:spPr/>
      <dgm:t>
        <a:bodyPr/>
        <a:lstStyle/>
        <a:p>
          <a:endParaRPr lang="ru-RU"/>
        </a:p>
      </dgm:t>
    </dgm:pt>
    <dgm:pt modelId="{EFF26D28-75DE-4E07-A032-42DB7C9E7AD2}" type="sibTrans" cxnId="{9676BA45-2158-4310-9A22-F45512ADC684}">
      <dgm:prSet/>
      <dgm:spPr/>
      <dgm:t>
        <a:bodyPr/>
        <a:lstStyle/>
        <a:p>
          <a:endParaRPr lang="ru-RU"/>
        </a:p>
      </dgm:t>
    </dgm:pt>
    <dgm:pt modelId="{52DC094E-4395-4B55-BC34-D3DA504E4785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отсрочка</a:t>
          </a:r>
        </a:p>
      </dgm:t>
    </dgm:pt>
    <dgm:pt modelId="{79D411F1-5471-4B23-891C-70B216E79843}" type="parTrans" cxnId="{56F9A19B-AF73-4898-93EE-CC09C42169F5}">
      <dgm:prSet/>
      <dgm:spPr/>
      <dgm:t>
        <a:bodyPr/>
        <a:lstStyle/>
        <a:p>
          <a:endParaRPr lang="ru-RU"/>
        </a:p>
      </dgm:t>
    </dgm:pt>
    <dgm:pt modelId="{EF6D721B-4605-42D3-8438-9AB47D74BC96}" type="sibTrans" cxnId="{56F9A19B-AF73-4898-93EE-CC09C42169F5}">
      <dgm:prSet/>
      <dgm:spPr/>
      <dgm:t>
        <a:bodyPr/>
        <a:lstStyle/>
        <a:p>
          <a:endParaRPr lang="ru-RU"/>
        </a:p>
      </dgm:t>
    </dgm:pt>
    <dgm:pt modelId="{88884996-F014-443A-8486-7D96C0B792C8}" type="pres">
      <dgm:prSet presAssocID="{CF36D743-483D-48EB-B231-F4364C2107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21806-28F4-4276-8BB3-92958779F993}" type="pres">
      <dgm:prSet presAssocID="{97B1EB19-05BC-4CE8-9F88-780C2A7AD16C}" presName="composite" presStyleCnt="0"/>
      <dgm:spPr/>
    </dgm:pt>
    <dgm:pt modelId="{FDF0CA68-A5C7-447A-88D1-AD882FC7FB9B}" type="pres">
      <dgm:prSet presAssocID="{97B1EB19-05BC-4CE8-9F88-780C2A7AD1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EE48D-1693-403D-AC6D-3B5F3C58B471}" type="pres">
      <dgm:prSet presAssocID="{97B1EB19-05BC-4CE8-9F88-780C2A7AD16C}" presName="parSh" presStyleLbl="node1" presStyleIdx="0" presStyleCnt="3" custLinFactNeighborX="-146" custLinFactNeighborY="1051"/>
      <dgm:spPr/>
      <dgm:t>
        <a:bodyPr/>
        <a:lstStyle/>
        <a:p>
          <a:endParaRPr lang="ru-RU"/>
        </a:p>
      </dgm:t>
    </dgm:pt>
    <dgm:pt modelId="{4B77DD35-502A-4A55-9F2D-6D89DB15CE3E}" type="pres">
      <dgm:prSet presAssocID="{97B1EB19-05BC-4CE8-9F88-780C2A7AD16C}" presName="desTx" presStyleLbl="fgAcc1" presStyleIdx="0" presStyleCnt="3" custScaleX="132771" custLinFactNeighborX="-20510" custLinFactNeighborY="-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28548-944A-46A7-8CAE-D460CEB802CD}" type="pres">
      <dgm:prSet presAssocID="{B13080BE-BE3B-4B05-B21B-F35EF857221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8D8B74A-FF6C-4755-B287-C9B112C98314}" type="pres">
      <dgm:prSet presAssocID="{B13080BE-BE3B-4B05-B21B-F35EF857221D}" presName="connTx" presStyleLbl="sibTrans2D1" presStyleIdx="0" presStyleCnt="2"/>
      <dgm:spPr/>
      <dgm:t>
        <a:bodyPr/>
        <a:lstStyle/>
        <a:p>
          <a:endParaRPr lang="ru-RU"/>
        </a:p>
      </dgm:t>
    </dgm:pt>
    <dgm:pt modelId="{02D5936C-2B4C-4C74-BE29-93EA5CF7B739}" type="pres">
      <dgm:prSet presAssocID="{60746EDF-0C1E-4015-8D03-A2B8856F7C5B}" presName="composite" presStyleCnt="0"/>
      <dgm:spPr/>
    </dgm:pt>
    <dgm:pt modelId="{952154E2-BB85-45A8-85A7-D5AD0B1B30F7}" type="pres">
      <dgm:prSet presAssocID="{60746EDF-0C1E-4015-8D03-A2B8856F7C5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CF2B6-4D49-4F3E-B16A-358769AB86EE}" type="pres">
      <dgm:prSet presAssocID="{60746EDF-0C1E-4015-8D03-A2B8856F7C5B}" presName="parSh" presStyleLbl="node1" presStyleIdx="1" presStyleCnt="3"/>
      <dgm:spPr/>
      <dgm:t>
        <a:bodyPr/>
        <a:lstStyle/>
        <a:p>
          <a:endParaRPr lang="ru-RU"/>
        </a:p>
      </dgm:t>
    </dgm:pt>
    <dgm:pt modelId="{5B661666-3F1F-4BB7-B727-6AC84A071DA2}" type="pres">
      <dgm:prSet presAssocID="{60746EDF-0C1E-4015-8D03-A2B8856F7C5B}" presName="desTx" presStyleLbl="fgAcc1" presStyleIdx="1" presStyleCnt="3" custScaleX="133174" custScaleY="101365" custLinFactNeighborX="-5041" custLinFactNeighborY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FE42B-D3E5-4EEE-B476-D3026C15E29C}" type="pres">
      <dgm:prSet presAssocID="{6FA02EF6-6661-4DF7-9776-FEC4043FFB3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7BE09B5-030B-47F0-98B2-B68FEED51A49}" type="pres">
      <dgm:prSet presAssocID="{6FA02EF6-6661-4DF7-9776-FEC4043FFB39}" presName="connTx" presStyleLbl="sibTrans2D1" presStyleIdx="1" presStyleCnt="2"/>
      <dgm:spPr/>
      <dgm:t>
        <a:bodyPr/>
        <a:lstStyle/>
        <a:p>
          <a:endParaRPr lang="ru-RU"/>
        </a:p>
      </dgm:t>
    </dgm:pt>
    <dgm:pt modelId="{EF503C0A-8DA6-439D-872A-B40AF482655E}" type="pres">
      <dgm:prSet presAssocID="{E893A14B-B5C3-44DC-B753-B6C08C5AF6FD}" presName="composite" presStyleCnt="0"/>
      <dgm:spPr/>
    </dgm:pt>
    <dgm:pt modelId="{261A5229-70FA-41F0-8757-1981E3099004}" type="pres">
      <dgm:prSet presAssocID="{E893A14B-B5C3-44DC-B753-B6C08C5AF6F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0E769-96AD-41FA-83A0-109E68209DE5}" type="pres">
      <dgm:prSet presAssocID="{E893A14B-B5C3-44DC-B753-B6C08C5AF6FD}" presName="parSh" presStyleLbl="node1" presStyleIdx="2" presStyleCnt="3"/>
      <dgm:spPr/>
      <dgm:t>
        <a:bodyPr/>
        <a:lstStyle/>
        <a:p>
          <a:endParaRPr lang="ru-RU"/>
        </a:p>
      </dgm:t>
    </dgm:pt>
    <dgm:pt modelId="{3D069014-3068-4A66-9C8F-E2AF7A8018CA}" type="pres">
      <dgm:prSet presAssocID="{E893A14B-B5C3-44DC-B753-B6C08C5AF6FD}" presName="desTx" presStyleLbl="fgAcc1" presStyleIdx="2" presStyleCnt="3" custScaleX="137375" custLinFactNeighborX="-1056" custLinFactNeighborY="-3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B5C0-1C09-4966-9246-A834A7DAEE1A}" srcId="{E893A14B-B5C3-44DC-B753-B6C08C5AF6FD}" destId="{71439279-2F81-4850-90A3-20B2B73ADD7A}" srcOrd="2" destOrd="0" parTransId="{ED1D5749-5CE5-4CE0-98AC-9EA7EDD30215}" sibTransId="{00EBF948-F2B1-43C9-82F7-23369DA5026F}"/>
    <dgm:cxn modelId="{CE4F1721-6CDC-429D-B84F-CFB1E177532F}" type="presOf" srcId="{52DC094E-4395-4B55-BC34-D3DA504E4785}" destId="{4B77DD35-502A-4A55-9F2D-6D89DB15CE3E}" srcOrd="0" destOrd="4" presId="urn:microsoft.com/office/officeart/2005/8/layout/process3"/>
    <dgm:cxn modelId="{DBEA6125-0AA3-47D2-B897-C2284D09C31B}" type="presOf" srcId="{4509A297-4B76-4875-8F27-42628D57D950}" destId="{4B77DD35-502A-4A55-9F2D-6D89DB15CE3E}" srcOrd="0" destOrd="3" presId="urn:microsoft.com/office/officeart/2005/8/layout/process3"/>
    <dgm:cxn modelId="{A13DF1D7-70EC-41ED-8F6C-1EBF7290263A}" srcId="{E893A14B-B5C3-44DC-B753-B6C08C5AF6FD}" destId="{6BF6B209-2E05-4EC9-B2DD-2A6E1E3508E2}" srcOrd="1" destOrd="0" parTransId="{076296F8-AB6A-432E-995C-161C8A28C172}" sibTransId="{DC6056DB-108F-457B-84B9-84C26C7ACB1F}"/>
    <dgm:cxn modelId="{3D4191C0-5D8D-4FB6-8EDB-6FD10D6B12A3}" type="presOf" srcId="{97B1EB19-05BC-4CE8-9F88-780C2A7AD16C}" destId="{FDF0CA68-A5C7-447A-88D1-AD882FC7FB9B}" srcOrd="0" destOrd="0" presId="urn:microsoft.com/office/officeart/2005/8/layout/process3"/>
    <dgm:cxn modelId="{B658220A-7DA3-496A-B853-19CFD6A3B793}" type="presOf" srcId="{112D2552-51E7-47B5-8971-3AA5ADD7CCB6}" destId="{4B77DD35-502A-4A55-9F2D-6D89DB15CE3E}" srcOrd="0" destOrd="0" presId="urn:microsoft.com/office/officeart/2005/8/layout/process3"/>
    <dgm:cxn modelId="{9676BA45-2158-4310-9A22-F45512ADC684}" srcId="{97B1EB19-05BC-4CE8-9F88-780C2A7AD16C}" destId="{4509A297-4B76-4875-8F27-42628D57D950}" srcOrd="3" destOrd="0" parTransId="{03B515AE-94B3-4DE9-B0B2-C1AA3EAE7B90}" sibTransId="{EFF26D28-75DE-4E07-A032-42DB7C9E7AD2}"/>
    <dgm:cxn modelId="{D5629FC2-035C-48D3-8EEC-31FEF0930B64}" srcId="{60746EDF-0C1E-4015-8D03-A2B8856F7C5B}" destId="{3E751E65-9ED5-4B5C-A9AF-99447EDE499C}" srcOrd="2" destOrd="0" parTransId="{55CFFCD0-189A-40C6-A147-A21362545C93}" sibTransId="{89A91602-A30E-46EE-9593-2418EEF5D380}"/>
    <dgm:cxn modelId="{ACB6BBC2-08E3-4B19-97D4-3C5A2E3C4318}" srcId="{97B1EB19-05BC-4CE8-9F88-780C2A7AD16C}" destId="{6887105F-C3FD-48E9-BC79-0757F2787DBF}" srcOrd="2" destOrd="0" parTransId="{38F2F4A4-620A-4F24-84A4-DB4B38527F92}" sibTransId="{82EECD5C-F973-445D-8968-BEA9505F953D}"/>
    <dgm:cxn modelId="{435A8F93-79C1-42E1-8855-8E4CDE6845BF}" type="presOf" srcId="{B13080BE-BE3B-4B05-B21B-F35EF857221D}" destId="{18D8B74A-FF6C-4755-B287-C9B112C98314}" srcOrd="1" destOrd="0" presId="urn:microsoft.com/office/officeart/2005/8/layout/process3"/>
    <dgm:cxn modelId="{5DFD0B8A-0126-48B0-943C-7CB987C2F7C1}" srcId="{60746EDF-0C1E-4015-8D03-A2B8856F7C5B}" destId="{B9667DEC-F546-426B-A537-CB0E41433B01}" srcOrd="1" destOrd="0" parTransId="{38B8DD30-C411-4C59-8873-5199B32C7240}" sibTransId="{924F8083-C2CE-42D4-A816-AA42313C79B1}"/>
    <dgm:cxn modelId="{03E33D15-F6FE-4785-B831-E3DFEE802CA4}" type="presOf" srcId="{6FA02EF6-6661-4DF7-9776-FEC4043FFB39}" destId="{4A8FE42B-D3E5-4EEE-B476-D3026C15E29C}" srcOrd="0" destOrd="0" presId="urn:microsoft.com/office/officeart/2005/8/layout/process3"/>
    <dgm:cxn modelId="{3202D5F0-CFA3-446A-8D3A-3D4A20737A0C}" type="presOf" srcId="{6887105F-C3FD-48E9-BC79-0757F2787DBF}" destId="{4B77DD35-502A-4A55-9F2D-6D89DB15CE3E}" srcOrd="0" destOrd="2" presId="urn:microsoft.com/office/officeart/2005/8/layout/process3"/>
    <dgm:cxn modelId="{5086C312-D311-419A-A127-059D43E4726D}" type="presOf" srcId="{01411F42-AEA6-49A3-AD23-463DB06A7A43}" destId="{4B77DD35-502A-4A55-9F2D-6D89DB15CE3E}" srcOrd="0" destOrd="5" presId="urn:microsoft.com/office/officeart/2005/8/layout/process3"/>
    <dgm:cxn modelId="{0DA632AF-3D0E-4078-A08C-0665028F65B9}" srcId="{97B1EB19-05BC-4CE8-9F88-780C2A7AD16C}" destId="{112D2552-51E7-47B5-8971-3AA5ADD7CCB6}" srcOrd="0" destOrd="0" parTransId="{96D0084D-0304-4A3B-96CD-5EDF67A875F3}" sibTransId="{A73E5E6E-91E3-4C03-AC7D-38B6BAD07579}"/>
    <dgm:cxn modelId="{744CFBAD-1BFA-4ABD-BC3C-9B5FF9BAC86B}" type="presOf" srcId="{6BF6B209-2E05-4EC9-B2DD-2A6E1E3508E2}" destId="{3D069014-3068-4A66-9C8F-E2AF7A8018CA}" srcOrd="0" destOrd="1" presId="urn:microsoft.com/office/officeart/2005/8/layout/process3"/>
    <dgm:cxn modelId="{BC9E1E48-F308-4341-BECC-C820D8901D7B}" type="presOf" srcId="{6EBBCC47-2084-4667-9ABE-A225A67B7937}" destId="{5B661666-3F1F-4BB7-B727-6AC84A071DA2}" srcOrd="0" destOrd="0" presId="urn:microsoft.com/office/officeart/2005/8/layout/process3"/>
    <dgm:cxn modelId="{6754B435-BFDC-47AC-B001-43D6207B2E40}" type="presOf" srcId="{9A01E656-753C-456F-BA1F-CB59918F916E}" destId="{5B661666-3F1F-4BB7-B727-6AC84A071DA2}" srcOrd="0" destOrd="3" presId="urn:microsoft.com/office/officeart/2005/8/layout/process3"/>
    <dgm:cxn modelId="{56F9A19B-AF73-4898-93EE-CC09C42169F5}" srcId="{97B1EB19-05BC-4CE8-9F88-780C2A7AD16C}" destId="{52DC094E-4395-4B55-BC34-D3DA504E4785}" srcOrd="4" destOrd="0" parTransId="{79D411F1-5471-4B23-891C-70B216E79843}" sibTransId="{EF6D721B-4605-42D3-8438-9AB47D74BC96}"/>
    <dgm:cxn modelId="{F604F11F-78C8-4392-8D96-3CB3AECC024A}" srcId="{CF36D743-483D-48EB-B231-F4364C2107FB}" destId="{60746EDF-0C1E-4015-8D03-A2B8856F7C5B}" srcOrd="1" destOrd="0" parTransId="{52963781-869F-44B4-A77E-E58393C39430}" sibTransId="{6FA02EF6-6661-4DF7-9776-FEC4043FFB39}"/>
    <dgm:cxn modelId="{0F4AAA56-1BB9-411B-AC7A-EA13D4209AF8}" srcId="{CF36D743-483D-48EB-B231-F4364C2107FB}" destId="{E893A14B-B5C3-44DC-B753-B6C08C5AF6FD}" srcOrd="2" destOrd="0" parTransId="{582A06FA-25D5-44DD-A740-4ADB9E72B05C}" sibTransId="{775D5551-0215-4E18-8FC5-6B206C847262}"/>
    <dgm:cxn modelId="{3EC7C8A8-F7CE-4826-98E9-A1B163A84345}" type="presOf" srcId="{71439279-2F81-4850-90A3-20B2B73ADD7A}" destId="{3D069014-3068-4A66-9C8F-E2AF7A8018CA}" srcOrd="0" destOrd="2" presId="urn:microsoft.com/office/officeart/2005/8/layout/process3"/>
    <dgm:cxn modelId="{091AF4A6-A81C-4C96-A3F3-39B6A8995394}" srcId="{60746EDF-0C1E-4015-8D03-A2B8856F7C5B}" destId="{34FD7189-AB9F-41B6-8F00-724A113A44CF}" srcOrd="4" destOrd="0" parTransId="{D240AF03-3EF6-4F10-A827-65BA7497BC69}" sibTransId="{7B73927F-2808-4CBB-B83B-17BD68ADD92A}"/>
    <dgm:cxn modelId="{C8B407A7-6914-49F2-95F5-7E03C3FE4E3B}" type="presOf" srcId="{60746EDF-0C1E-4015-8D03-A2B8856F7C5B}" destId="{952154E2-BB85-45A8-85A7-D5AD0B1B30F7}" srcOrd="0" destOrd="0" presId="urn:microsoft.com/office/officeart/2005/8/layout/process3"/>
    <dgm:cxn modelId="{B03383A4-FBD6-4FC9-B18A-E01A6992E7E0}" srcId="{97B1EB19-05BC-4CE8-9F88-780C2A7AD16C}" destId="{01411F42-AEA6-49A3-AD23-463DB06A7A43}" srcOrd="5" destOrd="0" parTransId="{8F4B9CCA-9350-4EA3-93B4-F279D2DBC15A}" sibTransId="{28FE5476-D141-46A3-938B-547C563A15AF}"/>
    <dgm:cxn modelId="{6E36EEA3-0A72-43EE-B92D-9F3592BA8BF0}" srcId="{97B1EB19-05BC-4CE8-9F88-780C2A7AD16C}" destId="{4F76FAB5-5706-4E94-8D4F-CB472E756E0E}" srcOrd="1" destOrd="0" parTransId="{D208582C-7472-48DB-AC9B-67E78D8C3105}" sibTransId="{24EC8C93-C791-48B8-9843-2D6767F7D18A}"/>
    <dgm:cxn modelId="{F910504B-FEF9-432B-91E4-C44AD9CB3F19}" srcId="{CF36D743-483D-48EB-B231-F4364C2107FB}" destId="{97B1EB19-05BC-4CE8-9F88-780C2A7AD16C}" srcOrd="0" destOrd="0" parTransId="{38777F51-E228-4E5F-9016-64C5EF28B981}" sibTransId="{B13080BE-BE3B-4B05-B21B-F35EF857221D}"/>
    <dgm:cxn modelId="{BD4B4A58-74BF-480C-BC79-7AE2987434FE}" type="presOf" srcId="{A10BD999-7947-4BEF-8E08-86407D156B6F}" destId="{3D069014-3068-4A66-9C8F-E2AF7A8018CA}" srcOrd="0" destOrd="0" presId="urn:microsoft.com/office/officeart/2005/8/layout/process3"/>
    <dgm:cxn modelId="{ABDDCDAE-1CA6-4B57-BEBB-2F918BA24011}" type="presOf" srcId="{CF36D743-483D-48EB-B231-F4364C2107FB}" destId="{88884996-F014-443A-8486-7D96C0B792C8}" srcOrd="0" destOrd="0" presId="urn:microsoft.com/office/officeart/2005/8/layout/process3"/>
    <dgm:cxn modelId="{03977FCE-3407-4B47-9D7E-06FBCF5748DC}" type="presOf" srcId="{3E751E65-9ED5-4B5C-A9AF-99447EDE499C}" destId="{5B661666-3F1F-4BB7-B727-6AC84A071DA2}" srcOrd="0" destOrd="2" presId="urn:microsoft.com/office/officeart/2005/8/layout/process3"/>
    <dgm:cxn modelId="{8B156A97-8D83-4F2E-8C4B-CDB1E477F423}" type="presOf" srcId="{B9667DEC-F546-426B-A537-CB0E41433B01}" destId="{5B661666-3F1F-4BB7-B727-6AC84A071DA2}" srcOrd="0" destOrd="1" presId="urn:microsoft.com/office/officeart/2005/8/layout/process3"/>
    <dgm:cxn modelId="{E3C55497-EC20-41A0-8871-2B11D9D75163}" type="presOf" srcId="{97B1EB19-05BC-4CE8-9F88-780C2A7AD16C}" destId="{E26EE48D-1693-403D-AC6D-3B5F3C58B471}" srcOrd="1" destOrd="0" presId="urn:microsoft.com/office/officeart/2005/8/layout/process3"/>
    <dgm:cxn modelId="{27C065BB-4878-4649-935B-9514F4BDF0B3}" type="presOf" srcId="{B13080BE-BE3B-4B05-B21B-F35EF857221D}" destId="{F3828548-944A-46A7-8CAE-D460CEB802CD}" srcOrd="0" destOrd="0" presId="urn:microsoft.com/office/officeart/2005/8/layout/process3"/>
    <dgm:cxn modelId="{AE19745E-803A-4E04-BF2D-C7F636DDEC0B}" type="presOf" srcId="{E893A14B-B5C3-44DC-B753-B6C08C5AF6FD}" destId="{261A5229-70FA-41F0-8757-1981E3099004}" srcOrd="0" destOrd="0" presId="urn:microsoft.com/office/officeart/2005/8/layout/process3"/>
    <dgm:cxn modelId="{04A6EA7F-E334-45A4-AB0B-29105A6D08C8}" srcId="{60746EDF-0C1E-4015-8D03-A2B8856F7C5B}" destId="{6EBBCC47-2084-4667-9ABE-A225A67B7937}" srcOrd="0" destOrd="0" parTransId="{984C1738-0C36-4684-9A5B-E67803167840}" sibTransId="{3D9B13B1-F63A-46DD-9A53-2D6DF69CCAC8}"/>
    <dgm:cxn modelId="{6BBB0C58-3AEF-4657-B0BA-628F9392B0DD}" type="presOf" srcId="{E893A14B-B5C3-44DC-B753-B6C08C5AF6FD}" destId="{F5E0E769-96AD-41FA-83A0-109E68209DE5}" srcOrd="1" destOrd="0" presId="urn:microsoft.com/office/officeart/2005/8/layout/process3"/>
    <dgm:cxn modelId="{E7E0CCDD-7263-4DD4-862D-45D1B0435822}" type="presOf" srcId="{6FA02EF6-6661-4DF7-9776-FEC4043FFB39}" destId="{07BE09B5-030B-47F0-98B2-B68FEED51A49}" srcOrd="1" destOrd="0" presId="urn:microsoft.com/office/officeart/2005/8/layout/process3"/>
    <dgm:cxn modelId="{AACF7F16-8375-4C90-87F6-01678708F4C1}" srcId="{E893A14B-B5C3-44DC-B753-B6C08C5AF6FD}" destId="{A10BD999-7947-4BEF-8E08-86407D156B6F}" srcOrd="0" destOrd="0" parTransId="{46F8A187-1750-45B3-BDFA-DC06641AB56F}" sibTransId="{AF2198CF-6164-4D1B-B186-1B65E9D4EF85}"/>
    <dgm:cxn modelId="{F7EBE875-ED83-4910-AEB0-297941921402}" srcId="{60746EDF-0C1E-4015-8D03-A2B8856F7C5B}" destId="{9A01E656-753C-456F-BA1F-CB59918F916E}" srcOrd="3" destOrd="0" parTransId="{36FEB9F0-1FEA-4396-AC6C-19D71397ADF9}" sibTransId="{B4CF1C66-E590-4381-B64F-E8B14D21BC05}"/>
    <dgm:cxn modelId="{CD37C4EF-E88B-42F4-AEA2-A72DFB1D9722}" type="presOf" srcId="{4F76FAB5-5706-4E94-8D4F-CB472E756E0E}" destId="{4B77DD35-502A-4A55-9F2D-6D89DB15CE3E}" srcOrd="0" destOrd="1" presId="urn:microsoft.com/office/officeart/2005/8/layout/process3"/>
    <dgm:cxn modelId="{A10E04ED-8541-4DC4-9B33-03D81981A352}" type="presOf" srcId="{34FD7189-AB9F-41B6-8F00-724A113A44CF}" destId="{5B661666-3F1F-4BB7-B727-6AC84A071DA2}" srcOrd="0" destOrd="4" presId="urn:microsoft.com/office/officeart/2005/8/layout/process3"/>
    <dgm:cxn modelId="{3EC303E1-6D64-4289-AEA8-95F607379F69}" type="presOf" srcId="{60746EDF-0C1E-4015-8D03-A2B8856F7C5B}" destId="{E9BCF2B6-4D49-4F3E-B16A-358769AB86EE}" srcOrd="1" destOrd="0" presId="urn:microsoft.com/office/officeart/2005/8/layout/process3"/>
    <dgm:cxn modelId="{D31AEFAF-A488-4FB9-9357-9BF19A5EFD3F}" type="presParOf" srcId="{88884996-F014-443A-8486-7D96C0B792C8}" destId="{73121806-28F4-4276-8BB3-92958779F993}" srcOrd="0" destOrd="0" presId="urn:microsoft.com/office/officeart/2005/8/layout/process3"/>
    <dgm:cxn modelId="{FE418E05-F1FA-4115-852B-BBC9B1C7495B}" type="presParOf" srcId="{73121806-28F4-4276-8BB3-92958779F993}" destId="{FDF0CA68-A5C7-447A-88D1-AD882FC7FB9B}" srcOrd="0" destOrd="0" presId="urn:microsoft.com/office/officeart/2005/8/layout/process3"/>
    <dgm:cxn modelId="{167A8E32-6A58-4C69-BFBF-1C9917B2B39D}" type="presParOf" srcId="{73121806-28F4-4276-8BB3-92958779F993}" destId="{E26EE48D-1693-403D-AC6D-3B5F3C58B471}" srcOrd="1" destOrd="0" presId="urn:microsoft.com/office/officeart/2005/8/layout/process3"/>
    <dgm:cxn modelId="{57E479AC-9D06-4EAF-984A-B7A8C32FBAB2}" type="presParOf" srcId="{73121806-28F4-4276-8BB3-92958779F993}" destId="{4B77DD35-502A-4A55-9F2D-6D89DB15CE3E}" srcOrd="2" destOrd="0" presId="urn:microsoft.com/office/officeart/2005/8/layout/process3"/>
    <dgm:cxn modelId="{F41A3305-887D-416F-A924-7CC82AEEB217}" type="presParOf" srcId="{88884996-F014-443A-8486-7D96C0B792C8}" destId="{F3828548-944A-46A7-8CAE-D460CEB802CD}" srcOrd="1" destOrd="0" presId="urn:microsoft.com/office/officeart/2005/8/layout/process3"/>
    <dgm:cxn modelId="{8A10A1DD-3F99-4A58-8F78-9D56C3FE547F}" type="presParOf" srcId="{F3828548-944A-46A7-8CAE-D460CEB802CD}" destId="{18D8B74A-FF6C-4755-B287-C9B112C98314}" srcOrd="0" destOrd="0" presId="urn:microsoft.com/office/officeart/2005/8/layout/process3"/>
    <dgm:cxn modelId="{5D7FE9BA-320F-4CF3-8076-EC0DA76DCDDF}" type="presParOf" srcId="{88884996-F014-443A-8486-7D96C0B792C8}" destId="{02D5936C-2B4C-4C74-BE29-93EA5CF7B739}" srcOrd="2" destOrd="0" presId="urn:microsoft.com/office/officeart/2005/8/layout/process3"/>
    <dgm:cxn modelId="{D87254A1-3E2B-4E63-AC4D-25695B65794D}" type="presParOf" srcId="{02D5936C-2B4C-4C74-BE29-93EA5CF7B739}" destId="{952154E2-BB85-45A8-85A7-D5AD0B1B30F7}" srcOrd="0" destOrd="0" presId="urn:microsoft.com/office/officeart/2005/8/layout/process3"/>
    <dgm:cxn modelId="{6CBF2175-7920-4A1B-BE73-4D8D8E5653E0}" type="presParOf" srcId="{02D5936C-2B4C-4C74-BE29-93EA5CF7B739}" destId="{E9BCF2B6-4D49-4F3E-B16A-358769AB86EE}" srcOrd="1" destOrd="0" presId="urn:microsoft.com/office/officeart/2005/8/layout/process3"/>
    <dgm:cxn modelId="{FE54D489-B865-4D8C-9F59-1AAD4CB108D3}" type="presParOf" srcId="{02D5936C-2B4C-4C74-BE29-93EA5CF7B739}" destId="{5B661666-3F1F-4BB7-B727-6AC84A071DA2}" srcOrd="2" destOrd="0" presId="urn:microsoft.com/office/officeart/2005/8/layout/process3"/>
    <dgm:cxn modelId="{4CE52FC7-9554-4081-850D-D16F41BA1B2F}" type="presParOf" srcId="{88884996-F014-443A-8486-7D96C0B792C8}" destId="{4A8FE42B-D3E5-4EEE-B476-D3026C15E29C}" srcOrd="3" destOrd="0" presId="urn:microsoft.com/office/officeart/2005/8/layout/process3"/>
    <dgm:cxn modelId="{76C55F47-F706-4E0B-B3EB-389FD8350C26}" type="presParOf" srcId="{4A8FE42B-D3E5-4EEE-B476-D3026C15E29C}" destId="{07BE09B5-030B-47F0-98B2-B68FEED51A49}" srcOrd="0" destOrd="0" presId="urn:microsoft.com/office/officeart/2005/8/layout/process3"/>
    <dgm:cxn modelId="{C0436C06-478D-4AD7-B95E-9B563AE32604}" type="presParOf" srcId="{88884996-F014-443A-8486-7D96C0B792C8}" destId="{EF503C0A-8DA6-439D-872A-B40AF482655E}" srcOrd="4" destOrd="0" presId="urn:microsoft.com/office/officeart/2005/8/layout/process3"/>
    <dgm:cxn modelId="{43456186-9632-40DC-8C94-87E6C6030911}" type="presParOf" srcId="{EF503C0A-8DA6-439D-872A-B40AF482655E}" destId="{261A5229-70FA-41F0-8757-1981E3099004}" srcOrd="0" destOrd="0" presId="urn:microsoft.com/office/officeart/2005/8/layout/process3"/>
    <dgm:cxn modelId="{7386968B-677B-495B-A16E-F4E3B77287BC}" type="presParOf" srcId="{EF503C0A-8DA6-439D-872A-B40AF482655E}" destId="{F5E0E769-96AD-41FA-83A0-109E68209DE5}" srcOrd="1" destOrd="0" presId="urn:microsoft.com/office/officeart/2005/8/layout/process3"/>
    <dgm:cxn modelId="{23A4AA54-CE0A-44AD-B21D-3FB691A3F274}" type="presParOf" srcId="{EF503C0A-8DA6-439D-872A-B40AF482655E}" destId="{3D069014-3068-4A66-9C8F-E2AF7A8018C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A8595AB-2927-4823-8E39-E7068FB94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54BA06-AA2A-4C9A-8CDD-44E6E3A686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3838951-1293-40B4-899A-2D3F496D7409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9BD3452-0896-4B4A-846A-D35979A66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80BEB7-BF82-4095-8255-695E7DD798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7B30F8-FF10-423B-9BD6-967DFF9C1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467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3609279-2336-4094-80B6-74E81FDA5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284A0D-7FB9-4927-B850-46BDF60E7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2B7FDB-105A-4F4A-B043-3DAB8EB182CB}" type="datetimeFigureOut">
              <a:rPr lang="ru-RU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8DA908CB-E8AF-4136-B7B3-C958449B2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4" tIns="45852" rIns="91704" bIns="458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9F966CAB-8FBA-4FFB-A12D-719A8F46A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704" tIns="45852" rIns="91704" bIns="4585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163162-1302-4413-8541-DEE24F4648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DE3180-0B00-4F55-8792-E7BFC2F5C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2BEA77-599C-438E-A038-E42573CDE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37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64BA2-A563-4CD2-8924-60B476F35CF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16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273F0-63BA-44B3-8EF4-8FEAC63D040E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130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390050-2931-4A53-A46D-6C54E19AB8F6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913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A91DB-D275-44D7-B757-8F48CFF81E40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880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B04205-0A39-4D36-B576-B5D1FDDEE253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75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C6308-F676-4102-814B-916E68BDFB96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51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 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776A0-B4F5-4914-B659-54EC8C79F4F0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95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  <a:p>
            <a:endParaRPr lang="ru-RU" alt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162026-7AAD-4799-A869-176D05AF3FD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68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5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hape 53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424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10A275-8B1A-4FFE-9DBD-E3A986B3092F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28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005C5A-08E7-4DEC-8284-A709A5C52EEA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6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2CA5AA-8406-4444-8A9E-91C9B2942F58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797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DFAC6C-B57D-4208-8ED1-0CA9C9BF8C1A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57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0DF30-666A-4AA3-8165-7D0604413B59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A83F3-9C40-48F1-BF22-CE364DCFE49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32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9393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627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1589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567157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A01C3-D69A-427B-9FB6-EF90581335C5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40001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A38DC-DB02-4447-891C-4667AAE8251E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76B36-B7E0-46E4-B1EF-478762BA5A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30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ADB2F-6D8C-4997-82D8-364B6B553A7F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E02F9-6D30-4BCA-B1A9-C07A2C4BA68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14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6EC1-1BC4-42C5-BB87-5F582B98C9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03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0E35A-8ED6-4A93-A996-A42407F16A3D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45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3BA71-8190-4878-AF5B-A26C4150649E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123E1-E7AD-49B8-AC8C-05C67ACB82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80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EDA6C-8E1E-48FD-972A-20C0086EF5F3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844B5-3AE5-4A78-8A59-7A1FABC5C8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14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E1AAD-1524-4017-A5A0-E112DCD21EA1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512C8-9062-4EEA-A9A8-F4F96030FFD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67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1C4D2-DD57-4F40-A729-6CF3045582D8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43201-4C24-46FD-A565-A4288C86D4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5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77CC2-8806-4FFE-8A81-4DF7FEB14F80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1D336-247D-4C14-A6BC-D57CADA413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97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1FEC6-E064-4F6A-8D08-277AC8CD03BD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EE339-C227-475A-A90E-4996FD5ADB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72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DF443-BC97-424D-BC89-F44A8B122463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A2333-14AB-4E88-826B-B4ADF45AEA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78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7A01C3-D69A-427B-9FB6-EF90581335C5}" type="datetime1">
              <a:rPr lang="ru-RU" smtClean="0"/>
              <a:pPr>
                <a:defRPr/>
              </a:pPr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A3D393E-85E2-466A-8927-E856688A46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6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ist.rusad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twitter.com/rusada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p-ugra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pic>
        <p:nvPicPr>
          <p:cNvPr id="7" name="Содержимое 6" descr="Без имен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376" y="429823"/>
            <a:ext cx="10225135" cy="597666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807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НАРУШЕНИЙ АНТИДОПИНГОВЫХ ПРАВИЛ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BC7915D3-6269-43CE-A466-6706893FC09C}"/>
              </a:ext>
            </a:extLst>
          </p:cNvPr>
          <p:cNvCxnSpPr/>
          <p:nvPr/>
        </p:nvCxnSpPr>
        <p:spPr>
          <a:xfrm>
            <a:off x="6816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74">
            <a:extLst>
              <a:ext uri="{FF2B5EF4-FFF2-40B4-BE49-F238E27FC236}">
                <a16:creationId xmlns:a16="http://schemas.microsoft.com/office/drawing/2014/main" xmlns="" id="{396EC092-64E0-4766-97C4-EA81707F6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548680"/>
            <a:ext cx="11424592" cy="61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 Всемирного антидопингового кодекса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запрещенной субстанции в пробе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или попытка использования запрещенной субстанции или метода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Уклонение, отказ или неявка на процедуру сдачи пробы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3-х правил доступности в течение 12 месяцев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 или попытка фальсификации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запрещенной субстанцией или методом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или попытка распространения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или попытка назначения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Соучастие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сотрудничество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спортсменов или иного лица, направленные на воспрепятствование за предоставление информации уполномоченным органам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26900" r="42912" b="38451"/>
          <a:stretch>
            <a:fillRect/>
          </a:stretch>
        </p:blipFill>
        <p:spPr bwMode="auto">
          <a:xfrm>
            <a:off x="10552113" y="1201738"/>
            <a:ext cx="16176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09538" y="0"/>
            <a:ext cx="11890375" cy="28527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ЗАПРЕЩЕННОЙ СУБСТАНЦИИ В ПРОБЕ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ИЛИ ПОПЫТКА ИСПОЛЬЗОВАНИЯ ЗАПРЕЩЕННОЙ СУБСТАНЦИИ ИЛИ МЕТОДА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10243" name="TextBox 7">
            <a:extLst>
              <a:ext uri="{FF2B5EF4-FFF2-40B4-BE49-F238E27FC236}">
                <a16:creationId xmlns:a16="http://schemas.microsoft.com/office/drawing/2014/main" xmlns="" id="{0A043FD1-AE99-4A4B-82C2-2B441947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2708920"/>
            <a:ext cx="525658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Запрещенный список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запрещенных в спорте субстанций и методов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ПЕРЕСМАТРИВАЕТСЯ </a:t>
            </a:r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1 РАЗ В ГОД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6FD2FE-E196-4E23-AEB4-0123EEB69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060848"/>
            <a:ext cx="3124154" cy="4404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74825" y="260350"/>
            <a:ext cx="5976938" cy="939800"/>
          </a:xfrm>
        </p:spPr>
        <p:txBody>
          <a:bodyPr/>
          <a:lstStyle/>
          <a:p>
            <a:pPr algn="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ЗАПРЕЩЕННЫЙ СПИСОК</a:t>
            </a:r>
            <a:endParaRPr lang="ru-RU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07368" y="1268413"/>
            <a:ext cx="9720882" cy="3384550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СУБСТАНЦИИ И МЕТОДЫ, ЗАПРЕЩЕННЫЕ ВСЕ ВРЕМЯ</a:t>
            </a:r>
            <a:endParaRPr lang="ru-RU" sz="20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tabLst>
                <a:tab pos="365125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(КАК В СОРЕВНОВАТЕЛЬНЫЙ, ТАК И ВО ВНЕСОРЕВНОВАТЕЛЬНЫЙ ПЕРИОДЫ)</a:t>
            </a:r>
            <a:endParaRPr lang="ru-RU" sz="2000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 СУБСТАНЦИИ, ЗАПРЕЩЕННЫЕ В СОРЕВНОВАТЕЛЬНЫЙ ПЕРИОД</a:t>
            </a:r>
            <a:endParaRPr lang="ru-RU" sz="2000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  СУБСТАНЦИИ, ЗАПРЕЩЕННЫЕ В ОТДЕЛЬНЫХ ВИДАХ СПОРТА</a:t>
            </a:r>
            <a:endParaRPr lang="ru-RU" sz="2000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4E251-0B7E-496A-9869-4E7A3E338526}" type="slidenum">
              <a:rPr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3935413" y="5516563"/>
            <a:ext cx="3665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МОНИТОРИНГА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5519738" y="4292600"/>
            <a:ext cx="720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Constantia" panose="02030602050306030303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719137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сервиса: 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list.rusada.ru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B04AB3-6A6D-4F25-8CBB-5A41446275D3}" type="slidenum">
              <a:rPr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157" b="55046"/>
          <a:stretch>
            <a:fillRect/>
          </a:stretch>
        </p:blipFill>
        <p:spPr bwMode="auto">
          <a:xfrm>
            <a:off x="263352" y="1126462"/>
            <a:ext cx="9144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401" b="39275"/>
          <a:stretch>
            <a:fillRect/>
          </a:stretch>
        </p:blipFill>
        <p:spPr bwMode="auto">
          <a:xfrm>
            <a:off x="263352" y="3861048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2"/>
          <p:cNvSpPr>
            <a:spLocks noChangeArrowheads="1"/>
          </p:cNvSpPr>
          <p:nvPr/>
        </p:nvSpPr>
        <p:spPr bwMode="auto">
          <a:xfrm>
            <a:off x="2208213" y="2635250"/>
            <a:ext cx="75739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</a:t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</a:t>
            </a:r>
            <a:b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2000" b="1">
              <a:solidFill>
                <a:srgbClr val="00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17411" name="Shape 43"/>
          <p:cNvSpPr>
            <a:spLocks noChangeArrowheads="1"/>
          </p:cNvSpPr>
          <p:nvPr/>
        </p:nvSpPr>
        <p:spPr bwMode="auto">
          <a:xfrm>
            <a:off x="2208213" y="1720850"/>
            <a:ext cx="75739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1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</a:t>
            </a:r>
            <a:b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200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6EC1-1BC4-42C5-BB87-5F582B98C98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7412" name="Shape 51"/>
          <p:cNvSpPr>
            <a:spLocks noGrp="1"/>
          </p:cNvSpPr>
          <p:nvPr>
            <p:ph type="title" idx="4294967295"/>
          </p:nvPr>
        </p:nvSpPr>
        <p:spPr>
          <a:xfrm>
            <a:off x="191344" y="267613"/>
            <a:ext cx="10081120" cy="981075"/>
          </a:xfrm>
        </p:spPr>
        <p:txBody>
          <a:bodyPr/>
          <a:lstStyle/>
          <a:p>
            <a:pPr algn="ctr" defTabSz="766763"/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Constantia" panose="02030602050306030303" pitchFamily="18" charset="0"/>
              </a:rPr>
              <a:t>БИОЛОГИЧЕСКИ АКТИВНЫЕ ДОБАВКИ</a:t>
            </a:r>
            <a:b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Constantia" panose="02030602050306030303" pitchFamily="18" charset="0"/>
              </a:rPr>
            </a:b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  <a:sym typeface="Constantia" panose="02030602050306030303" pitchFamily="18" charset="0"/>
              </a:rPr>
              <a:t>СПОРТИВНОЕ ПИТАНИЕ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417" y="1628801"/>
            <a:ext cx="8136903" cy="1508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тщательная проверка продукции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риск производственной ошибки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 только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3599148"/>
            <a:ext cx="9145016" cy="2492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!Запрещенная субстанция может иметь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вариантов названия!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nstant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Метилгексанамин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 герани,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геранамин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метилгексанамин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диметилпентиламин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1,3-ДМАА, ДМАА, 1,3-диметиламиламин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75FBB9A-44E8-42CD-8003-6BD04F7DFC43}"/>
              </a:ext>
            </a:extLst>
          </p:cNvPr>
          <p:cNvSpPr/>
          <p:nvPr/>
        </p:nvSpPr>
        <p:spPr>
          <a:xfrm>
            <a:off x="4511675" y="1412875"/>
            <a:ext cx="5184775" cy="2376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3" name="Рисунок 7" descr="Уведомление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84" y="1419094"/>
            <a:ext cx="5118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>
          <a:xfrm>
            <a:off x="-600744" y="-30164"/>
            <a:ext cx="11268744" cy="99190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И ИНОЕ УКЛОНЕНИЕ ОТ СДАЧИ ПРОБЫ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20485" name="TextBox 22"/>
          <p:cNvSpPr txBox="1">
            <a:spLocks noChangeArrowheads="1"/>
          </p:cNvSpPr>
          <p:nvPr/>
        </p:nvSpPr>
        <p:spPr bwMode="auto">
          <a:xfrm>
            <a:off x="407368" y="4149725"/>
            <a:ext cx="98637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подтверждаю, что получил и прочел это уведомление и я согласен на сдачу пробы установленным порядком (</a:t>
            </a:r>
            <a:r>
              <a:rPr lang="ru-RU" alt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понимаю, что нарушение процедуры сдачи пробы или отказ от сдачи пробы являются нарушением антидопинговых правил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</p:txBody>
      </p:sp>
      <p:sp>
        <p:nvSpPr>
          <p:cNvPr id="25" name="Стрелка вправо 24">
            <a:extLst>
              <a:ext uri="{FF2B5EF4-FFF2-40B4-BE49-F238E27FC236}">
                <a16:creationId xmlns:a16="http://schemas.microsoft.com/office/drawing/2014/main" xmlns="" id="{717D7B1B-F630-494D-9BDE-9BFE353B5F7F}"/>
              </a:ext>
            </a:extLst>
          </p:cNvPr>
          <p:cNvSpPr/>
          <p:nvPr/>
        </p:nvSpPr>
        <p:spPr>
          <a:xfrm>
            <a:off x="3935413" y="2492375"/>
            <a:ext cx="503237" cy="1428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488" name="Прямоугольник 1"/>
          <p:cNvSpPr>
            <a:spLocks noChangeArrowheads="1"/>
          </p:cNvSpPr>
          <p:nvPr/>
        </p:nvSpPr>
        <p:spPr bwMode="auto">
          <a:xfrm>
            <a:off x="653520" y="5933697"/>
            <a:ext cx="827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Кодексе 2021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четко прописана обязанность спортсмена </a:t>
            </a: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любое время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доступным для тестирования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0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9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5851" r="30510" b="22701"/>
          <a:stretch>
            <a:fillRect/>
          </a:stretch>
        </p:blipFill>
        <p:spPr bwMode="auto">
          <a:xfrm>
            <a:off x="101600" y="766763"/>
            <a:ext cx="4267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68000" cy="1052513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ДОПИНГ-КОНТРОЛЯ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41178F41-A03C-4710-B4E9-AFA2B804B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450545"/>
              </p:ext>
            </p:extLst>
          </p:nvPr>
        </p:nvGraphicFramePr>
        <p:xfrm>
          <a:off x="335360" y="1268760"/>
          <a:ext cx="11109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6901" r="31691" b="28999"/>
          <a:stretch>
            <a:fillRect/>
          </a:stretch>
        </p:blipFill>
        <p:spPr bwMode="auto">
          <a:xfrm>
            <a:off x="9605963" y="44450"/>
            <a:ext cx="2428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5850" r="35825" b="32150"/>
          <a:stretch>
            <a:fillRect/>
          </a:stretch>
        </p:blipFill>
        <p:spPr bwMode="auto">
          <a:xfrm>
            <a:off x="38100" y="4632325"/>
            <a:ext cx="22494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6050" r="35236" b="39301"/>
          <a:stretch>
            <a:fillRect/>
          </a:stretch>
        </p:blipFill>
        <p:spPr bwMode="auto">
          <a:xfrm>
            <a:off x="106438" y="61915"/>
            <a:ext cx="2181150" cy="146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42FB37-6101-414F-BFBC-F3B64C44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8050"/>
            <a:ext cx="4038600" cy="346075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Имеет право на:</a:t>
            </a:r>
          </a:p>
        </p:txBody>
      </p:sp>
      <p:sp>
        <p:nvSpPr>
          <p:cNvPr id="24582" name="Содержимое 2">
            <a:extLst>
              <a:ext uri="{FF2B5EF4-FFF2-40B4-BE49-F238E27FC236}">
                <a16:creationId xmlns:a16="http://schemas.microsoft.com/office/drawing/2014/main" xmlns="" id="{8EE52B30-0836-4486-BA7D-AB3B5FA71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412875"/>
            <a:ext cx="4038600" cy="5040313"/>
          </a:xfrm>
          <a:ln>
            <a:solidFill>
              <a:srgbClr val="92D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о деталях процедуры допинг-контроля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подачу запроса об отсрочки прохождения процедуры по уважительным причинам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модификации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спортсменов с ограниченными возможностями или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несовершеннолетних спортсменов</a:t>
            </a:r>
          </a:p>
        </p:txBody>
      </p:sp>
      <p:sp>
        <p:nvSpPr>
          <p:cNvPr id="23559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412875"/>
            <a:ext cx="4100513" cy="504031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оставаться в поле зрения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шаперона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момента уведомления до окончания процедуры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документ, удостоверяющий личность спортсмена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явиться на пункт допинг-контроля и выполнять все требования, связанные с процедурой допинг-контроля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844B5-3AE5-4A78-8A59-7A1FABC5C86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42F689B-E5FD-496B-B479-EC0ECE85E76E}"/>
              </a:ext>
            </a:extLst>
          </p:cNvPr>
          <p:cNvSpPr txBox="1">
            <a:spLocks/>
          </p:cNvSpPr>
          <p:nvPr/>
        </p:nvSpPr>
        <p:spPr>
          <a:xfrm>
            <a:off x="1199456" y="0"/>
            <a:ext cx="9468544" cy="75565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ПРАВА И ОБЯЗАННОСТИ СПОРТСМЕНА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9A1B03C-04B6-40B4-BA1C-DA9A4531C179}"/>
              </a:ext>
            </a:extLst>
          </p:cNvPr>
          <p:cNvSpPr txBox="1">
            <a:spLocks/>
          </p:cNvSpPr>
          <p:nvPr/>
        </p:nvSpPr>
        <p:spPr>
          <a:xfrm>
            <a:off x="2287588" y="836613"/>
            <a:ext cx="3744912" cy="49847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4586" name="Заголовок 1">
            <a:extLst>
              <a:ext uri="{FF2B5EF4-FFF2-40B4-BE49-F238E27FC236}">
                <a16:creationId xmlns:a16="http://schemas.microsoft.com/office/drawing/2014/main" xmlns="" id="{B5CDDEA8-FEF8-4083-9F3F-386A7ABCB06A}"/>
              </a:ext>
            </a:extLst>
          </p:cNvPr>
          <p:cNvSpPr txBox="1">
            <a:spLocks/>
          </p:cNvSpPr>
          <p:nvPr/>
        </p:nvSpPr>
        <p:spPr bwMode="auto">
          <a:xfrm>
            <a:off x="6184900" y="908050"/>
            <a:ext cx="37988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30002" y="116632"/>
            <a:ext cx="9144000" cy="10525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ОТСРОЧКИ НЕМЕДЛЕННОЙ ЯВКИ СПОРТСМЕНА НА ПУНКТ ДОПИНГ-КОНТРОЛЯ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672698" y="1366174"/>
            <a:ext cx="8229600" cy="4857750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Необходимость: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медицинской помощи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тренировочного процесса 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забрать документ, удостоверяющий личность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присутствия на награждении победителей соревнований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пресс-конференции после соревнований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B4A2F18C-3FD9-4674-9E7C-B56CDC1C5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176808" y="692696"/>
            <a:ext cx="12000026" cy="830997"/>
          </a:xfr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B050"/>
              </a:buClr>
              <a:buFont typeface="Arial" panose="020B0604020202020204" pitchFamily="34" charset="0"/>
              <a:buNone/>
              <a:defRPr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 ХРАНЯТСЯ 10 ЛЕТ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25603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5850" r="29327" b="24800"/>
          <a:stretch>
            <a:fillRect/>
          </a:stretch>
        </p:blipFill>
        <p:spPr bwMode="auto">
          <a:xfrm>
            <a:off x="2423592" y="2564904"/>
            <a:ext cx="5111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E02DE-EDBE-4CAC-90C0-71219C240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8776" y="2852936"/>
            <a:ext cx="12327607" cy="16351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антидопинговых правил.</a:t>
            </a:r>
            <a:b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Права и обязанности спортсменов и персонала спортсменов</a:t>
            </a:r>
            <a:r>
              <a:rPr lang="ru-RU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1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19163"/>
            <a:ext cx="113506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B64D3189-E519-4E6C-AF87-A3F81533DA95}"/>
              </a:ext>
            </a:extLst>
          </p:cNvPr>
          <p:cNvSpPr/>
          <p:nvPr/>
        </p:nvSpPr>
        <p:spPr>
          <a:xfrm>
            <a:off x="1992313" y="1268413"/>
            <a:ext cx="7343775" cy="6477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27" name="Рисунок 8" descr="Безымянный ПУЛ 2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997200"/>
            <a:ext cx="1474787" cy="208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Box 14">
            <a:extLst>
              <a:ext uri="{FF2B5EF4-FFF2-40B4-BE49-F238E27FC236}">
                <a16:creationId xmlns:a16="http://schemas.microsoft.com/office/drawing/2014/main" xmlns="" id="{626CB478-40FE-4B9A-9661-EBFE1ABD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557338"/>
            <a:ext cx="396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n-lt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800" dirty="0">
              <a:latin typeface="+mn-lt"/>
            </a:endParaRPr>
          </a:p>
          <a:p>
            <a:pPr algn="ctr">
              <a:spcBef>
                <a:spcPct val="0"/>
              </a:spcBef>
              <a:buClr>
                <a:srgbClr val="1DA838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+mn-lt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входит в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пулы тестирования международной федерации</a:t>
            </a:r>
          </a:p>
        </p:txBody>
      </p:sp>
      <p:sp>
        <p:nvSpPr>
          <p:cNvPr id="63494" name="TextBox 6">
            <a:extLst>
              <a:ext uri="{FF2B5EF4-FFF2-40B4-BE49-F238E27FC236}">
                <a16:creationId xmlns:a16="http://schemas.microsoft.com/office/drawing/2014/main" xmlns="" id="{D011976F-107B-4E65-B9BA-9E364242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157788"/>
            <a:ext cx="7200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РУСАДА или международная спортивная федерация высылают уведомление о включении в пул в национальную спортивную федерацию на имя спортсмена</a:t>
            </a:r>
          </a:p>
        </p:txBody>
      </p:sp>
      <p:pic>
        <p:nvPicPr>
          <p:cNvPr id="26630" name="Рисунок 7" descr="Безымянный ПУЛ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781300"/>
            <a:ext cx="1487487" cy="2117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6" name="TextBox 14">
            <a:extLst>
              <a:ext uri="{FF2B5EF4-FFF2-40B4-BE49-F238E27FC236}">
                <a16:creationId xmlns:a16="http://schemas.microsoft.com/office/drawing/2014/main" xmlns="" id="{07BDFF86-3F6E-45C8-B447-06BF523F9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44675"/>
            <a:ext cx="417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1DA838"/>
              </a:buClr>
              <a:buFontTx/>
              <a:buNone/>
              <a:defRPr/>
            </a:pPr>
            <a:endParaRPr lang="ru-RU" altLang="ru-RU" sz="1800" dirty="0">
              <a:latin typeface="+mn-lt"/>
            </a:endParaRPr>
          </a:p>
          <a:p>
            <a:pPr algn="ctr">
              <a:spcBef>
                <a:spcPct val="0"/>
              </a:spcBef>
              <a:buClr>
                <a:srgbClr val="1DA838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+mn-lt"/>
              </a:rPr>
              <a:t> 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входит в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пулы тестирования </a:t>
            </a:r>
          </a:p>
          <a:p>
            <a:pPr algn="just">
              <a:spcBef>
                <a:spcPct val="0"/>
              </a:spcBef>
              <a:buClr>
                <a:srgbClr val="1DA838"/>
              </a:buClr>
              <a:buFontTx/>
              <a:buNone/>
              <a:defRPr/>
            </a:pPr>
            <a:r>
              <a:rPr lang="ru-RU" altLang="ru-RU" sz="1800" dirty="0">
                <a:latin typeface="+mn-lt"/>
              </a:rPr>
              <a:t> </a:t>
            </a:r>
          </a:p>
        </p:txBody>
      </p:sp>
      <p:sp>
        <p:nvSpPr>
          <p:cNvPr id="63497" name="TextBox 10">
            <a:extLst>
              <a:ext uri="{FF2B5EF4-FFF2-40B4-BE49-F238E27FC236}">
                <a16:creationId xmlns:a16="http://schemas.microsoft.com/office/drawing/2014/main" xmlns="" id="{C40A5F24-F877-4011-BDD4-422E28B0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1251879"/>
            <a:ext cx="734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 должен предоставлять информацию о местонахождении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он: </a:t>
            </a:r>
          </a:p>
        </p:txBody>
      </p:sp>
      <p:pic>
        <p:nvPicPr>
          <p:cNvPr id="26633" name="Рисунок 15" descr="Безымянный 2 РУСАДА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997200"/>
            <a:ext cx="1420813" cy="201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Рисунок 14" descr="Безымянный от РУСАДА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81300"/>
            <a:ext cx="1473200" cy="208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B80747FA-9284-4D32-B119-BDB4C4203FDA}"/>
              </a:ext>
            </a:extLst>
          </p:cNvPr>
          <p:cNvCxnSpPr/>
          <p:nvPr/>
        </p:nvCxnSpPr>
        <p:spPr>
          <a:xfrm>
            <a:off x="7824788" y="1916113"/>
            <a:ext cx="0" cy="28892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CAE7FAAC-5F9C-4411-9066-E2F74C1A62F7}"/>
              </a:ext>
            </a:extLst>
          </p:cNvPr>
          <p:cNvCxnSpPr/>
          <p:nvPr/>
        </p:nvCxnSpPr>
        <p:spPr>
          <a:xfrm>
            <a:off x="3575050" y="1916113"/>
            <a:ext cx="0" cy="28892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7">
            <a:extLst>
              <a:ext uri="{FF2B5EF4-FFF2-40B4-BE49-F238E27FC236}">
                <a16:creationId xmlns:a16="http://schemas.microsoft.com/office/drawing/2014/main" xmlns="" id="{9EACC5B0-C376-4DA7-9167-9A31646C693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113656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ДОСТУПНОСТИ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524000" y="115888"/>
            <a:ext cx="9144000" cy="936625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dirty="0">
                <a:cs typeface="Arial" panose="020B0604020202020204" pitchFamily="34" charset="0"/>
              </a:rPr>
              <a:t>	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dirty="0"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dirty="0"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800" dirty="0"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dirty="0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предоставление информации: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спортсмен не предоставляет сведения о местонахождении вовремя;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спортсмен не указывает одночасовой интервал абсолютной доступности;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спортсмен неточно и некорректно указывает информацию.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Пропущенный тест:</a:t>
            </a:r>
            <a:r>
              <a:rPr lang="ru-RU" alt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спортсмена по указанному адресу во время одночасового интервала.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40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BC729B64-0D44-42CE-8065-4BCF94E0CCC5}"/>
              </a:ext>
            </a:extLst>
          </p:cNvPr>
          <p:cNvSpPr/>
          <p:nvPr/>
        </p:nvSpPr>
        <p:spPr>
          <a:xfrm>
            <a:off x="3431704" y="3861048"/>
            <a:ext cx="6048375" cy="16573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сочетание трех нарушений правил доступности (непредоставление информации /пропущенный тест) в течение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нарушением антидопинговых правил и может привести к дисквалификации.</a:t>
            </a:r>
          </a:p>
        </p:txBody>
      </p:sp>
      <p:sp>
        <p:nvSpPr>
          <p:cNvPr id="8" name="Стрелка вправо с вырезом 7">
            <a:extLst>
              <a:ext uri="{FF2B5EF4-FFF2-40B4-BE49-F238E27FC236}">
                <a16:creationId xmlns:a16="http://schemas.microsoft.com/office/drawing/2014/main" xmlns="" id="{99B7AF12-9DC6-4BF1-945D-991BE16A5C95}"/>
              </a:ext>
            </a:extLst>
          </p:cNvPr>
          <p:cNvSpPr/>
          <p:nvPr/>
        </p:nvSpPr>
        <p:spPr>
          <a:xfrm>
            <a:off x="3143250" y="2133600"/>
            <a:ext cx="431800" cy="411163"/>
          </a:xfrm>
          <a:prstGeom prst="notchedRightArrow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F5B50D-EEDE-43B4-93BB-DCF3EE8C6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546539"/>
            <a:ext cx="2015802" cy="2859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7"/>
          <p:cNvSpPr>
            <a:spLocks noGrp="1"/>
          </p:cNvSpPr>
          <p:nvPr>
            <p:ph type="title"/>
          </p:nvPr>
        </p:nvSpPr>
        <p:spPr>
          <a:xfrm>
            <a:off x="-1824880" y="0"/>
            <a:ext cx="14016880" cy="1196975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 ИЛИ 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ФАЛЬСИФИКАЦИИ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30723" name="TextBox 9">
            <a:extLst>
              <a:ext uri="{FF2B5EF4-FFF2-40B4-BE49-F238E27FC236}">
                <a16:creationId xmlns:a16="http://schemas.microsoft.com/office/drawing/2014/main" xmlns="" id="{42EBD8DF-34F0-443D-8E86-7C3622D6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349500"/>
            <a:ext cx="8858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ложной информации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процедуры тестирования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изменение идентификационного кода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разбитие емкости с пробой 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839788" y="1700213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</p:txBody>
      </p:sp>
      <p:pic>
        <p:nvPicPr>
          <p:cNvPr id="2867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25850" r="36417" b="34250"/>
          <a:stretch>
            <a:fillRect/>
          </a:stretch>
        </p:blipFill>
        <p:spPr bwMode="auto">
          <a:xfrm>
            <a:off x="6959600" y="1557338"/>
            <a:ext cx="4968875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1032792" y="0"/>
            <a:ext cx="11700793" cy="1052513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ЗАПРЕЩЕННЫМИ СУБСТАНЦИЯМИ И МЕТОДАМИ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20336" y="6186487"/>
            <a:ext cx="683339" cy="365125"/>
          </a:xfrm>
        </p:spPr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30723" name="TextBox 10">
            <a:extLst>
              <a:ext uri="{FF2B5EF4-FFF2-40B4-BE49-F238E27FC236}">
                <a16:creationId xmlns:a16="http://schemas.microsoft.com/office/drawing/2014/main" xmlns="" id="{C8215BFB-822C-42C2-A759-6F7F2B3A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0703" y="1700213"/>
            <a:ext cx="1225014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 / тренер не имеет право хранить препарат, содержащий запрещенную субстанцию, или запрещенный метод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ВРАЧ для оказания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помощи 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</p:txBody>
      </p:sp>
      <p:sp>
        <p:nvSpPr>
          <p:cNvPr id="30725" name="TextBox 22">
            <a:extLst>
              <a:ext uri="{FF2B5EF4-FFF2-40B4-BE49-F238E27FC236}">
                <a16:creationId xmlns:a16="http://schemas.microsoft.com/office/drawing/2014/main" xmlns="" id="{8EE9093B-2B9D-462C-917E-4A22886A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888" y="3694906"/>
            <a:ext cx="3527425" cy="25542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1DA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– наличие у спортсмена разрешения на ТИ!</a:t>
            </a:r>
          </a:p>
        </p:txBody>
      </p:sp>
      <p:pic>
        <p:nvPicPr>
          <p:cNvPr id="3072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25250" r="27058" b="23282"/>
          <a:stretch>
            <a:fillRect/>
          </a:stretch>
        </p:blipFill>
        <p:spPr bwMode="auto">
          <a:xfrm>
            <a:off x="263525" y="3662363"/>
            <a:ext cx="38306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990D108E-3E96-46EE-8315-BA70B4060AD6}"/>
              </a:ext>
            </a:extLst>
          </p:cNvPr>
          <p:cNvSpPr/>
          <p:nvPr/>
        </p:nvSpPr>
        <p:spPr>
          <a:xfrm>
            <a:off x="2063750" y="4005263"/>
            <a:ext cx="7272338" cy="208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29C773B2-A5FD-4523-A153-DAFC516C54AC}"/>
              </a:ext>
            </a:extLst>
          </p:cNvPr>
          <p:cNvSpPr/>
          <p:nvPr/>
        </p:nvSpPr>
        <p:spPr>
          <a:xfrm>
            <a:off x="2063750" y="3068638"/>
            <a:ext cx="7272338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7AAFBDDB-DB2B-4745-811B-B00BCDA9EA31}"/>
              </a:ext>
            </a:extLst>
          </p:cNvPr>
          <p:cNvSpPr/>
          <p:nvPr/>
        </p:nvSpPr>
        <p:spPr>
          <a:xfrm>
            <a:off x="2063750" y="1052513"/>
            <a:ext cx="72723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773" name="Заголовок 3"/>
          <p:cNvSpPr>
            <a:spLocks noGrp="1"/>
          </p:cNvSpPr>
          <p:nvPr>
            <p:ph type="title"/>
          </p:nvPr>
        </p:nvSpPr>
        <p:spPr>
          <a:xfrm>
            <a:off x="-312712" y="260350"/>
            <a:ext cx="10980712" cy="863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ИЛИ 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РАСПРОСТРАНЕНИЯ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4583113" y="350043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xmlns="" id="{C8268EF2-8586-408A-AD8D-A7AAC8B5C5BE}"/>
              </a:ext>
            </a:extLst>
          </p:cNvPr>
          <p:cNvSpPr txBox="1">
            <a:spLocks/>
          </p:cNvSpPr>
          <p:nvPr/>
        </p:nvSpPr>
        <p:spPr bwMode="auto">
          <a:xfrm>
            <a:off x="479376" y="3141663"/>
            <a:ext cx="10188624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 ИЛИ ПОПЫТКА НАЗНАЧЕНИЯ</a:t>
            </a:r>
          </a:p>
        </p:txBody>
      </p:sp>
      <p:sp>
        <p:nvSpPr>
          <p:cNvPr id="32776" name="TextBox 18"/>
          <p:cNvSpPr txBox="1">
            <a:spLocks noChangeArrowheads="1"/>
          </p:cNvSpPr>
          <p:nvPr/>
        </p:nvSpPr>
        <p:spPr bwMode="auto">
          <a:xfrm>
            <a:off x="1847850" y="1916113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1753" name="TextBox 19">
            <a:extLst>
              <a:ext uri="{FF2B5EF4-FFF2-40B4-BE49-F238E27FC236}">
                <a16:creationId xmlns:a16="http://schemas.microsoft.com/office/drawing/2014/main" xmlns="" id="{66EA4ED5-555A-4377-BDAA-2EC04DD06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700213"/>
            <a:ext cx="6119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дисквалификации может быть пожизненным!</a:t>
            </a:r>
          </a:p>
        </p:txBody>
      </p:sp>
      <p:sp>
        <p:nvSpPr>
          <p:cNvPr id="31754" name="TextBox 22">
            <a:extLst>
              <a:ext uri="{FF2B5EF4-FFF2-40B4-BE49-F238E27FC236}">
                <a16:creationId xmlns:a16="http://schemas.microsoft.com/office/drawing/2014/main" xmlns="" id="{9D1DBB79-49B1-449B-B7B3-482ED3BEE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4724400"/>
            <a:ext cx="78489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– наличие у спортсмена разрешения на ТИ!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4802" r="31100" b="22701"/>
          <a:stretch>
            <a:fillRect/>
          </a:stretch>
        </p:blipFill>
        <p:spPr bwMode="auto">
          <a:xfrm>
            <a:off x="6312024" y="2528888"/>
            <a:ext cx="32750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9ECAF1C-C54A-41E5-8034-FD8EC04EB7EC}"/>
              </a:ext>
            </a:extLst>
          </p:cNvPr>
          <p:cNvSpPr/>
          <p:nvPr/>
        </p:nvSpPr>
        <p:spPr>
          <a:xfrm>
            <a:off x="2063750" y="4005263"/>
            <a:ext cx="7272338" cy="208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C24AEA3-57F4-46AC-816A-C268BEDCEB4D}"/>
              </a:ext>
            </a:extLst>
          </p:cNvPr>
          <p:cNvSpPr/>
          <p:nvPr/>
        </p:nvSpPr>
        <p:spPr>
          <a:xfrm>
            <a:off x="2063750" y="3068638"/>
            <a:ext cx="7272338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C5FA48FC-4229-48C0-A346-C930E41973C3}"/>
              </a:ext>
            </a:extLst>
          </p:cNvPr>
          <p:cNvSpPr/>
          <p:nvPr/>
        </p:nvSpPr>
        <p:spPr>
          <a:xfrm>
            <a:off x="2063750" y="1052513"/>
            <a:ext cx="72723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822" name="Заголовок 3"/>
          <p:cNvSpPr>
            <a:spLocks noGrp="1"/>
          </p:cNvSpPr>
          <p:nvPr>
            <p:ph type="title"/>
          </p:nvPr>
        </p:nvSpPr>
        <p:spPr>
          <a:xfrm>
            <a:off x="911424" y="3595688"/>
            <a:ext cx="9647039" cy="8636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4583113" y="350043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34824" name="TextBox 18"/>
          <p:cNvSpPr txBox="1">
            <a:spLocks noChangeArrowheads="1"/>
          </p:cNvSpPr>
          <p:nvPr/>
        </p:nvSpPr>
        <p:spPr bwMode="auto">
          <a:xfrm>
            <a:off x="1847850" y="1916113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xmlns="" id="{75514167-A1AF-4398-8905-F777BAFEDDC6}"/>
              </a:ext>
            </a:extLst>
          </p:cNvPr>
          <p:cNvSpPr txBox="1">
            <a:spLocks/>
          </p:cNvSpPr>
          <p:nvPr/>
        </p:nvSpPr>
        <p:spPr bwMode="auto">
          <a:xfrm>
            <a:off x="-2905000" y="260350"/>
            <a:ext cx="993710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СОУЧАСТИЕ</a:t>
            </a:r>
          </a:p>
        </p:txBody>
      </p:sp>
      <p:sp>
        <p:nvSpPr>
          <p:cNvPr id="32777" name="TextBox 17">
            <a:extLst>
              <a:ext uri="{FF2B5EF4-FFF2-40B4-BE49-F238E27FC236}">
                <a16:creationId xmlns:a16="http://schemas.microsoft.com/office/drawing/2014/main" xmlns="" id="{9F555CB9-80AB-4864-8BBD-BCEDA89E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052513"/>
            <a:ext cx="108009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поощрение, способствование, подстрекательство, вступление в сговор, сокрытие или любой другой вид намеренного соучастия, включая нарушение или попытку нарушения антидопинговых правил</a:t>
            </a:r>
          </a:p>
        </p:txBody>
      </p:sp>
      <p:sp>
        <p:nvSpPr>
          <p:cNvPr id="32778" name="TextBox 18">
            <a:extLst>
              <a:ext uri="{FF2B5EF4-FFF2-40B4-BE49-F238E27FC236}">
                <a16:creationId xmlns:a16="http://schemas.microsoft.com/office/drawing/2014/main" xmlns="" id="{C2405FD3-6019-47EC-A05C-B3C124D8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797425"/>
            <a:ext cx="10584929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сотрудничество спортсмена в профессиональном качестве, с любым персоналом спортсмена, который отбывает срок дисквалификации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07368" y="178132"/>
            <a:ext cx="9144000" cy="17287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ПЕРСОНАЛА СПОРТСМЕНА, ОТБЫВАЮЩЕГО ДИСКВАЛИФИКАЦИЮ ПО РЕШЕНИЮ ОБЩЕРОССИЙСКИХ</a:t>
            </a:r>
            <a:b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МЕЖДУНАРОДНЫХ ФЕДЕРАЦИЙ ПО ВИДАМ СПОРТА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8C15B7-3532-46A8-8FB6-C6704323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296" t="30759" r="7475" b="19551"/>
          <a:stretch/>
        </p:blipFill>
        <p:spPr>
          <a:xfrm>
            <a:off x="98425" y="1989138"/>
            <a:ext cx="11995150" cy="38877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xmlns="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-14288"/>
            <a:ext cx="10152063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К СПОРТСМЕНАМ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8ABD126-865F-47F4-814E-D930C6765907}"/>
              </a:ext>
            </a:extLst>
          </p:cNvPr>
          <p:cNvSpPr/>
          <p:nvPr/>
        </p:nvSpPr>
        <p:spPr>
          <a:xfrm>
            <a:off x="479425" y="765175"/>
            <a:ext cx="4679950" cy="172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дисквалификация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FE0B589A-E232-45CF-A383-61817D3C0AB4}"/>
              </a:ext>
            </a:extLst>
          </p:cNvPr>
          <p:cNvSpPr/>
          <p:nvPr/>
        </p:nvSpPr>
        <p:spPr>
          <a:xfrm>
            <a:off x="5232400" y="765175"/>
            <a:ext cx="6408738" cy="3951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226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234.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Незаконный оборот сильнодействующих или ядовитых веществ в целях сбыта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A1BE39BE-C515-4F97-846B-C723148F6FB3}"/>
              </a:ext>
            </a:extLst>
          </p:cNvPr>
          <p:cNvSpPr/>
          <p:nvPr/>
        </p:nvSpPr>
        <p:spPr>
          <a:xfrm>
            <a:off x="479425" y="2636838"/>
            <a:ext cx="4679950" cy="3529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санкции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результатов, призов, очков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1F79514F-F54A-4153-A6CD-8EE325431672}"/>
              </a:ext>
            </a:extLst>
          </p:cNvPr>
          <p:cNvSpPr/>
          <p:nvPr/>
        </p:nvSpPr>
        <p:spPr>
          <a:xfrm>
            <a:off x="5232400" y="4868863"/>
            <a:ext cx="6408738" cy="1296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трудового договора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xmlns="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368136" cy="6064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К ПЕРСОНАЛУ СПОРТСМЕНА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8ABD126-865F-47F4-814E-D930C6765907}"/>
              </a:ext>
            </a:extLst>
          </p:cNvPr>
          <p:cNvSpPr/>
          <p:nvPr/>
        </p:nvSpPr>
        <p:spPr>
          <a:xfrm>
            <a:off x="479425" y="765175"/>
            <a:ext cx="4679950" cy="172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дисквалификация на срок  от 4 лет до пожизненного</a:t>
            </a: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FE0B589A-E232-45CF-A383-61817D3C0AB4}"/>
              </a:ext>
            </a:extLst>
          </p:cNvPr>
          <p:cNvSpPr/>
          <p:nvPr/>
        </p:nvSpPr>
        <p:spPr>
          <a:xfrm>
            <a:off x="5232400" y="765175"/>
            <a:ext cx="6408738" cy="3951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226</a:t>
            </a:r>
            <a:r>
              <a:rPr lang="en-US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230.1.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 спортсмена к использованию субстанций и (или) методов, запрещенных для использования в спорте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230.2.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отношении спортсмена субстанций и (или) методов, запрещенных для использования в спорте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234.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Незаконный оборот сильнодействующих или ядовитых веществ в целях сбыта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A1BE39BE-C515-4F97-846B-C723148F6FB3}"/>
              </a:ext>
            </a:extLst>
          </p:cNvPr>
          <p:cNvSpPr/>
          <p:nvPr/>
        </p:nvSpPr>
        <p:spPr>
          <a:xfrm>
            <a:off x="479425" y="2636838"/>
            <a:ext cx="4679950" cy="3529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6.18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РФ. 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1F79514F-F54A-4153-A6CD-8EE325431672}"/>
              </a:ext>
            </a:extLst>
          </p:cNvPr>
          <p:cNvSpPr/>
          <p:nvPr/>
        </p:nvSpPr>
        <p:spPr>
          <a:xfrm>
            <a:off x="5232400" y="4868863"/>
            <a:ext cx="6408738" cy="1296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трудового договора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xmlns="" id="{E39BC512-6116-4C16-BA8A-F26E9448C38B}"/>
              </a:ext>
            </a:extLst>
          </p:cNvPr>
          <p:cNvSpPr txBox="1">
            <a:spLocks/>
          </p:cNvSpPr>
          <p:nvPr/>
        </p:nvSpPr>
        <p:spPr bwMode="auto">
          <a:xfrm>
            <a:off x="5232400" y="4437063"/>
            <a:ext cx="46799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1DA838"/>
              </a:buClr>
              <a:defRPr/>
            </a:pPr>
            <a:endParaRPr lang="ru-RU" dirty="0">
              <a:latin typeface="Constantia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dirty="0">
                <a:cs typeface="Arial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E3D2D5D9-3C19-4A65-BEA7-D47A9F2ECB17}"/>
              </a:ext>
            </a:extLst>
          </p:cNvPr>
          <p:cNvSpPr/>
          <p:nvPr/>
        </p:nvSpPr>
        <p:spPr>
          <a:xfrm>
            <a:off x="3863975" y="1052513"/>
            <a:ext cx="367188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xmlns="" id="{E88F0527-F80C-475B-A8CC-65DFEE9F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275"/>
            <a:ext cx="1219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ВОЗМОЖНЫЕ САНКЦИИ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989" name="Прямоугольник 14"/>
          <p:cNvSpPr>
            <a:spLocks noChangeArrowheads="1"/>
          </p:cNvSpPr>
          <p:nvPr/>
        </p:nvSpPr>
        <p:spPr bwMode="auto">
          <a:xfrm>
            <a:off x="3810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4E531D3A-B633-4F2D-8480-921B44BE1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10124"/>
              </p:ext>
            </p:extLst>
          </p:nvPr>
        </p:nvGraphicFramePr>
        <p:xfrm>
          <a:off x="1415480" y="563563"/>
          <a:ext cx="8604919" cy="608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19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</a:rPr>
                        <a:t>Вид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latin typeface="+mn-lt"/>
                        </a:rPr>
                        <a:t> нарушения</a:t>
                      </a:r>
                      <a:endParaRPr lang="ru-RU" sz="16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</a:rPr>
                        <a:t>Стандартная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latin typeface="+mn-lt"/>
                        </a:rPr>
                        <a:t> санкция</a:t>
                      </a:r>
                      <a:endParaRPr lang="ru-RU" sz="16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Наличие в пробе запрещенной</a:t>
                      </a:r>
                      <a:r>
                        <a:rPr lang="ru-RU" sz="1600" baseline="0" dirty="0">
                          <a:latin typeface="+mn-lt"/>
                        </a:rPr>
                        <a:t> субстанции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От 2 до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87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Использование</a:t>
                      </a:r>
                      <a:r>
                        <a:rPr lang="ru-RU" sz="1600" baseline="0" dirty="0">
                          <a:latin typeface="+mn-lt"/>
                        </a:rPr>
                        <a:t> или попытка использования запрещенной субстанции или метода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12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Уклонение, отказ</a:t>
                      </a:r>
                      <a:r>
                        <a:rPr lang="ru-RU" sz="1600" b="1" baseline="0" dirty="0">
                          <a:latin typeface="+mn-lt"/>
                        </a:rPr>
                        <a:t> или неявка на процедуру сдачи пробы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4</a:t>
                      </a:r>
                      <a:r>
                        <a:rPr lang="ru-RU" sz="1600" b="1" baseline="0" dirty="0">
                          <a:latin typeface="+mn-lt"/>
                        </a:rPr>
                        <a:t> года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877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Нарушение порядка</a:t>
                      </a:r>
                      <a:r>
                        <a:rPr lang="ru-RU" sz="1600" b="0" baseline="0" dirty="0">
                          <a:latin typeface="+mn-lt"/>
                        </a:rPr>
                        <a:t> предоставления информации о местонахождении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2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193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Фальсификация</a:t>
                      </a:r>
                      <a:r>
                        <a:rPr lang="ru-RU" sz="1600" b="1" baseline="0" dirty="0">
                          <a:latin typeface="+mn-lt"/>
                        </a:rPr>
                        <a:t> или попытка фальсификации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19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Обладание запрещенной субстанции или методом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19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Распространение или попытка</a:t>
                      </a:r>
                      <a:r>
                        <a:rPr lang="ru-RU" sz="1600" baseline="0" dirty="0">
                          <a:latin typeface="+mn-lt"/>
                        </a:rPr>
                        <a:t> распространения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От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19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Назначение</a:t>
                      </a:r>
                      <a:r>
                        <a:rPr lang="ru-RU" sz="1600" baseline="0" dirty="0">
                          <a:latin typeface="+mn-lt"/>
                        </a:rPr>
                        <a:t> или попытка назначения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От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914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Соучастие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От 2 до пожизненного срока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2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Запрещенное</a:t>
                      </a:r>
                      <a:r>
                        <a:rPr lang="ru-RU" sz="1600" baseline="0" dirty="0">
                          <a:latin typeface="+mn-lt"/>
                        </a:rPr>
                        <a:t> сотрудничество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2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9457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Действия спортсмена или иного лица, направленные на воспрепятствование или преследование за предоставление информации уполномоченным органам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+mn-lt"/>
                        </a:rPr>
                        <a:t>От 2 </a:t>
                      </a:r>
                      <a:r>
                        <a:rPr lang="ru-RU" sz="1600" dirty="0">
                          <a:latin typeface="+mn-lt"/>
                        </a:rPr>
                        <a:t>и до пожизненного срока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59988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E02DE-EDBE-4CAC-90C0-71219C240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89" y="919162"/>
            <a:ext cx="9707760" cy="416602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Антидопинговые правила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направлены на защиту здоровья спортсменов и предоставление им возможности стремиться к достижению высокого мастерства без использования субстанций и методов, запрещенных для использования в спорте.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Антидопинговые правила направлены на поддержание целостности спорта в части уважения к правилам, соперникам, честной борьбе, равным условиям и ценности чистого спорта для всего мира.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1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19163"/>
            <a:ext cx="113506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6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8FC4A20A-94A1-4750-8122-C9E7B3580927}"/>
              </a:ext>
            </a:extLst>
          </p:cNvPr>
          <p:cNvSpPr txBox="1">
            <a:spLocks/>
          </p:cNvSpPr>
          <p:nvPr/>
        </p:nvSpPr>
        <p:spPr bwMode="auto">
          <a:xfrm>
            <a:off x="335360" y="1"/>
            <a:ext cx="10440590" cy="6453188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16887D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1050" b="1" dirty="0">
              <a:solidFill>
                <a:srgbClr val="168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105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www.rusada.ru</a:t>
            </a:r>
            <a:endParaRPr lang="ru-RU" sz="32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rusada@rusada.ru</a:t>
            </a:r>
            <a:endParaRPr lang="ru-RU" sz="3200" b="1" dirty="0">
              <a:solidFill>
                <a:srgbClr val="168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</a:t>
            </a:r>
            <a:r>
              <a:rPr lang="en-US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(495)</a:t>
            </a: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788</a:t>
            </a: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40 60</a:t>
            </a: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(800) 770-03-32 (бесплатно по РФ)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(965) 327-16-78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ПРЕПАРАТ: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list.rusada.ru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68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rusada.triagonal.net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125284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Москва, Беговая ул., д.6А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cs typeface="Arial" charset="0"/>
              </a:rPr>
              <a:t/>
            </a:r>
            <a:br>
              <a:rPr lang="en-US" sz="2800" dirty="0">
                <a:cs typeface="Arial" charset="0"/>
              </a:rPr>
            </a:br>
            <a:endParaRPr lang="ru-RU" sz="2800" dirty="0"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cs typeface="Arial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44035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6021388"/>
            <a:ext cx="3032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6021388"/>
            <a:ext cx="3032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021388"/>
            <a:ext cx="3032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Рисунок 6" descr="0_c80ca_1a92b012_ori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ХМАО-Югры Центр спортивной подготовки сборных команд Югры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Отдел </a:t>
            </a:r>
            <a:r>
              <a:rPr lang="ru-RU" sz="4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антидопингового</a:t>
            </a:r>
            <a:r>
              <a:rPr lang="ru-RU" sz="4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обеспечения:</a:t>
            </a:r>
          </a:p>
          <a:p>
            <a:pPr marL="0" indent="0" algn="ctr">
              <a:buNone/>
            </a:pPr>
            <a:r>
              <a:rPr lang="en-US" sz="4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8(3467) 33-53-06 </a:t>
            </a:r>
            <a:endParaRPr lang="ru-RU" sz="41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Адрес: г. Ханты-Мансийск, Ул. Спортивная 24,26</a:t>
            </a:r>
          </a:p>
          <a:p>
            <a:pPr marL="0" indent="0" algn="ctr">
              <a:buNone/>
            </a:pPr>
            <a:r>
              <a:rPr lang="ru-RU" sz="4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Сайт БУ "ЦСПСКЮ": </a:t>
            </a:r>
            <a:r>
              <a:rPr lang="en-US" sz="4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https://www.csp-ugra.ru/</a:t>
            </a:r>
            <a:endParaRPr lang="ru-RU" sz="41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77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F9860B-71CE-4B92-92D7-6983794F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8" y="114942"/>
            <a:ext cx="10771717" cy="204328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обучение</a:t>
            </a:r>
            <a:b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www.rusada.triagonal.net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07B4C3-AFDF-41E4-AB3D-585A7DD22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81867"/>
            <a:ext cx="10515600" cy="3160889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19.4.3. Антидопинговый онлайн-курс РУСАДА является неотъемлемой частью системы антидопингового образования. Данный курс дает базовые представления об антидопинге и рекомендован для прохождения спортсменами, персоналом спортсмена и иными лицами.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Срок действия сертификата один календарный год</a:t>
            </a:r>
          </a:p>
          <a:p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6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27655-74D1-4150-8D1C-D82064CD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обучение</a:t>
            </a:r>
            <a:b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www.rusada.triagonal.net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30861" r="54475" b="21410"/>
          <a:stretch>
            <a:fillRect/>
          </a:stretch>
        </p:blipFill>
        <p:spPr>
          <a:xfrm>
            <a:off x="8183563" y="1503363"/>
            <a:ext cx="3405187" cy="276066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xmlns="" id="{F33B36D9-523E-4862-BA23-B5BBB1129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344" r="40659" b="16075"/>
          <a:stretch/>
        </p:blipFill>
        <p:spPr bwMode="auto">
          <a:xfrm>
            <a:off x="108726" y="1844824"/>
            <a:ext cx="8051800" cy="4964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24802" r="35236" b="26900"/>
          <a:stretch>
            <a:fillRect/>
          </a:stretch>
        </p:blipFill>
        <p:spPr bwMode="auto">
          <a:xfrm>
            <a:off x="8918575" y="4264025"/>
            <a:ext cx="30448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8229600" cy="908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курса = 2 сертификата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9718" r="53104" b="59419"/>
          <a:stretch>
            <a:fillRect/>
          </a:stretch>
        </p:blipFill>
        <p:spPr bwMode="auto">
          <a:xfrm>
            <a:off x="335360" y="642665"/>
            <a:ext cx="49323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8D0310-D52E-48CB-B8FF-0D56F121F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70" y="3131118"/>
            <a:ext cx="5243893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спортсмена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0263" y="1894854"/>
            <a:ext cx="11582400" cy="3633788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тренер, педагог, менеджер, агент, технический персонал команды, официальное лицо, медицинский,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парамедицинский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персонал, родитель или любое иное Лицо, работающее со Спортсменом, оказывающее ему медицинскую помощь или помогающее Спортсмену при подготовке и участии в спортивных Соревнованиях.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FD1BE41B-1B5A-4C12-9ACF-DB23B56B7B8E}"/>
              </a:ext>
            </a:extLst>
          </p:cNvPr>
          <p:cNvCxnSpPr/>
          <p:nvPr/>
        </p:nvCxnSpPr>
        <p:spPr>
          <a:xfrm>
            <a:off x="6816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BC66C1-DC76-42E1-A634-A1271BD39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68760"/>
            <a:ext cx="9377254" cy="4247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23177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FEA446-2482-4233-863C-8BCEF4D30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3063"/>
            <a:ext cx="11582400" cy="5257800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фундаментального права спортсменов участвовать в соревнованиях, свободных от допинга</a:t>
            </a:r>
          </a:p>
          <a:p>
            <a:pPr>
              <a:defRPr/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одного или нескольких нарушений антидопинговых правил.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Другая 6">
      <a:dk1>
        <a:srgbClr val="1B190F"/>
      </a:dk1>
      <a:lt1>
        <a:sysClr val="window" lastClr="FFFFFF"/>
      </a:lt1>
      <a:dk2>
        <a:srgbClr val="51C3F9"/>
      </a:dk2>
      <a:lt2>
        <a:srgbClr val="51C3F9"/>
      </a:lt2>
      <a:accent1>
        <a:srgbClr val="00B050"/>
      </a:accent1>
      <a:accent2>
        <a:srgbClr val="00B0F0"/>
      </a:accent2>
      <a:accent3>
        <a:srgbClr val="00B050"/>
      </a:accent3>
      <a:accent4>
        <a:srgbClr val="44C1A3"/>
      </a:accent4>
      <a:accent5>
        <a:srgbClr val="4EB3CF"/>
      </a:accent5>
      <a:accent6>
        <a:srgbClr val="51C3F9"/>
      </a:accent6>
      <a:hlink>
        <a:srgbClr val="00B050"/>
      </a:hlink>
      <a:folHlink>
        <a:srgbClr val="00B0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10315</TotalTime>
  <Words>1150</Words>
  <Application>Microsoft Office PowerPoint</Application>
  <PresentationFormat>Широкоэкранный</PresentationFormat>
  <Paragraphs>272</Paragraphs>
  <Slides>31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Constantia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Нарушение антидопинговых правил. Права и обязанности спортсменов и персонала спортсменов.</vt:lpstr>
      <vt:lpstr>Антидопинговые правила направлены на защиту здоровья спортсменов и предоставление им возможности стремиться к достижению высокого мастерства без использования субстанций и методов, запрещенных для использования в спорте. Антидопинговые правила направлены на поддержание целостности спорта в части уважения к правилам, соперникам, честной борьбе, равным условиям и ценности чистого спорта для всего мира.</vt:lpstr>
      <vt:lpstr>Онлайн обучение www.rusada.triagonal.net</vt:lpstr>
      <vt:lpstr>Онлайн обучение www.rusada.triagonal.net</vt:lpstr>
      <vt:lpstr>2 курса = 2 сертификата</vt:lpstr>
      <vt:lpstr>Персонал спортсмена</vt:lpstr>
      <vt:lpstr>Презентация PowerPoint</vt:lpstr>
      <vt:lpstr>Цель</vt:lpstr>
      <vt:lpstr>ВИДЫ НАРУШЕНИЙ АНТИДОПИНГОВЫХ ПРАВИЛ</vt:lpstr>
      <vt:lpstr>НАЛИЧИЕ ЗАПРЕЩЕННОЙ СУБСТАНЦИИ В ПРОБЕ  ИСПОЛЬЗОВАНИЕ ИЛИ ПОПЫТКА ИСПОЛЬЗОВАНИЯ ЗАПРЕЩЕННОЙ СУБСТАНЦИИ ИЛИ МЕТОДА </vt:lpstr>
      <vt:lpstr>ЗАПРЕЩЕННЫЙ СПИСОК</vt:lpstr>
      <vt:lpstr>Адрес сервиса: list.rusada.ru</vt:lpstr>
      <vt:lpstr>БИОЛОГИЧЕСКИ АКТИВНЫЕ ДОБАВКИ СПОРТИВНОЕ ПИТАНИЕ</vt:lpstr>
      <vt:lpstr>ОТКАЗ И ИНОЕ УКЛОНЕНИЕ ОТ СДАЧИ ПРОБЫ</vt:lpstr>
      <vt:lpstr>ПРОЦЕДУРА ДОПИНГ-КОНТРОЛЯ</vt:lpstr>
      <vt:lpstr>Имеет право на:</vt:lpstr>
      <vt:lpstr>ПРИЧИНЫ ОТСРОЧКИ НЕМЕДЛЕННОЙ ЯВКИ СПОРТСМЕНА НА ПУНКТ ДОПИНГ-КОНТРОЛЯ</vt:lpstr>
      <vt:lpstr>Презентация PowerPoint</vt:lpstr>
      <vt:lpstr>Презентация PowerPoint</vt:lpstr>
      <vt:lpstr>Презентация PowerPoint</vt:lpstr>
      <vt:lpstr>ФАЛЬСИФИКАЦИЯ ИЛИ  ПОПЫТКА ФАЛЬСИФИКАЦИИ</vt:lpstr>
      <vt:lpstr>ОБЛАДАНИЕ ЗАПРЕЩЕННЫМИ СУБСТАНЦИЯМИ И МЕТОДАМИ </vt:lpstr>
      <vt:lpstr>РАСПРОСТРАНЕНИЕ ИЛИ  ПОПЫТКА РАСПРОСТРАНЕНИЯ</vt:lpstr>
      <vt:lpstr>ПРОФЕССИОНАЛЬНОЕ  СОТРУДНИЧЕСТВО</vt:lpstr>
      <vt:lpstr>СПИСОК ПЕРСОНАЛА СПОРТСМЕНА, ОТБЫВАЮЩЕГО ДИСКВАЛИФИКАЦИЮ ПО РЕШЕНИЮ ОБЩЕРОССИЙСКИХ И МЕЖДУНАРОДНЫХ ФЕДЕРАЦИЙ ПО ВИДАМ СПОРТА</vt:lpstr>
      <vt:lpstr>САНКЦИИ К СПОРТСМЕНАМ</vt:lpstr>
      <vt:lpstr>САНКЦИИ К ПЕРСОНАЛУ СПОРТСМЕНА</vt:lpstr>
      <vt:lpstr>Презентация PowerPoint</vt:lpstr>
      <vt:lpstr>Презентация PowerPoint</vt:lpstr>
      <vt:lpstr>БУ ХМАО-Югры Центр спортивной подготовки сборных команд Югры</vt:lpstr>
    </vt:vector>
  </TitlesOfParts>
  <Company>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rusada</dc:creator>
  <cp:lastModifiedBy>Потысьева Анна Николаевна</cp:lastModifiedBy>
  <cp:revision>1179</cp:revision>
  <dcterms:created xsi:type="dcterms:W3CDTF">2009-05-22T08:15:29Z</dcterms:created>
  <dcterms:modified xsi:type="dcterms:W3CDTF">2021-11-15T10:54:05Z</dcterms:modified>
</cp:coreProperties>
</file>